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2" r:id="rId3"/>
    <p:sldId id="257" r:id="rId4"/>
    <p:sldId id="258" r:id="rId5"/>
    <p:sldId id="260" r:id="rId6"/>
    <p:sldId id="273" r:id="rId7"/>
    <p:sldId id="274" r:id="rId8"/>
    <p:sldId id="263" r:id="rId9"/>
    <p:sldId id="270" r:id="rId10"/>
    <p:sldId id="269" r:id="rId11"/>
    <p:sldId id="261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4C3CC-1EDC-475E-B6FD-AD93731757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E86B7E-2A54-4FFC-A65C-0AB99C50E5D6}">
      <dgm:prSet/>
      <dgm:spPr/>
      <dgm:t>
        <a:bodyPr/>
        <a:lstStyle/>
        <a:p>
          <a:r>
            <a:rPr lang="uk-UA"/>
            <a:t>Частка маломобільних груп населення у населеному пункті - становить 30%</a:t>
          </a:r>
          <a:endParaRPr lang="en-US"/>
        </a:p>
      </dgm:t>
    </dgm:pt>
    <dgm:pt modelId="{AA36EF4F-4E0B-4DB5-B3D1-138CB052C382}" type="parTrans" cxnId="{CC99014E-AC8D-4A77-B076-9FA768EEF697}">
      <dgm:prSet/>
      <dgm:spPr/>
      <dgm:t>
        <a:bodyPr/>
        <a:lstStyle/>
        <a:p>
          <a:endParaRPr lang="en-US"/>
        </a:p>
      </dgm:t>
    </dgm:pt>
    <dgm:pt modelId="{E48E3C6F-A97C-4CE9-88EB-D68A450E4BB4}" type="sibTrans" cxnId="{CC99014E-AC8D-4A77-B076-9FA768EEF697}">
      <dgm:prSet/>
      <dgm:spPr/>
      <dgm:t>
        <a:bodyPr/>
        <a:lstStyle/>
        <a:p>
          <a:endParaRPr lang="en-US"/>
        </a:p>
      </dgm:t>
    </dgm:pt>
    <dgm:pt modelId="{9CD39E2F-298F-4D66-9516-5C7D6E9C341B}">
      <dgm:prSet/>
      <dgm:spPr/>
      <dgm:t>
        <a:bodyPr/>
        <a:lstStyle/>
        <a:p>
          <a:r>
            <a:rPr lang="uk-UA"/>
            <a:t>Оцінка ступеня безбар’єрності об’єктів у населеному пункті - становить 30%</a:t>
          </a:r>
          <a:endParaRPr lang="en-US"/>
        </a:p>
      </dgm:t>
    </dgm:pt>
    <dgm:pt modelId="{2970D355-D489-4A87-99CA-8E49482AEEF7}" type="parTrans" cxnId="{27E619B4-A973-4BFC-9D09-55E106FCF422}">
      <dgm:prSet/>
      <dgm:spPr/>
      <dgm:t>
        <a:bodyPr/>
        <a:lstStyle/>
        <a:p>
          <a:endParaRPr lang="en-US"/>
        </a:p>
      </dgm:t>
    </dgm:pt>
    <dgm:pt modelId="{E64E30DA-5624-4142-9339-19F41111D33B}" type="sibTrans" cxnId="{27E619B4-A973-4BFC-9D09-55E106FCF422}">
      <dgm:prSet/>
      <dgm:spPr/>
      <dgm:t>
        <a:bodyPr/>
        <a:lstStyle/>
        <a:p>
          <a:endParaRPr lang="en-US"/>
        </a:p>
      </dgm:t>
    </dgm:pt>
    <dgm:pt modelId="{9047B29E-4BA4-478D-AED9-BB56773E5B29}">
      <dgm:prSet/>
      <dgm:spPr/>
      <dgm:t>
        <a:bodyPr/>
        <a:lstStyle/>
        <a:p>
          <a:r>
            <a:rPr lang="uk-UA"/>
            <a:t>Точки тяжіння  мають органи місцевого самоврядування, які надають слідуючи послуги: реєстрація/зняття з реєстрації мешканців, паспортні послуги, реєстрація нерухомості, земельні питання, питання місцевого значення, послуги соціального характеру,  </a:t>
          </a:r>
          <a:endParaRPr lang="en-US"/>
        </a:p>
      </dgm:t>
    </dgm:pt>
    <dgm:pt modelId="{C22EBA4F-6919-4ABC-9BA6-BE56FF362FA6}" type="parTrans" cxnId="{BF5CFE00-56CF-4A2E-B256-E94F5CBEAB67}">
      <dgm:prSet/>
      <dgm:spPr/>
      <dgm:t>
        <a:bodyPr/>
        <a:lstStyle/>
        <a:p>
          <a:endParaRPr lang="en-US"/>
        </a:p>
      </dgm:t>
    </dgm:pt>
    <dgm:pt modelId="{2F33049E-244A-40D4-BB97-1429DC3138D7}" type="sibTrans" cxnId="{BF5CFE00-56CF-4A2E-B256-E94F5CBEAB67}">
      <dgm:prSet/>
      <dgm:spPr/>
      <dgm:t>
        <a:bodyPr/>
        <a:lstStyle/>
        <a:p>
          <a:endParaRPr lang="en-US"/>
        </a:p>
      </dgm:t>
    </dgm:pt>
    <dgm:pt modelId="{5549047E-7B44-4E69-8FAE-FCA01E104A51}" type="pres">
      <dgm:prSet presAssocID="{C344C3CC-1EDC-475E-B6FD-AD937317575C}" presName="linear" presStyleCnt="0">
        <dgm:presLayoutVars>
          <dgm:animLvl val="lvl"/>
          <dgm:resizeHandles val="exact"/>
        </dgm:presLayoutVars>
      </dgm:prSet>
      <dgm:spPr/>
    </dgm:pt>
    <dgm:pt modelId="{A4FF9BB6-7D4C-45B0-9755-BFA688F8392E}" type="pres">
      <dgm:prSet presAssocID="{68E86B7E-2A54-4FFC-A65C-0AB99C50E5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CCAF0C-E87F-4E18-807C-C602E02BD0A0}" type="pres">
      <dgm:prSet presAssocID="{E48E3C6F-A97C-4CE9-88EB-D68A450E4BB4}" presName="spacer" presStyleCnt="0"/>
      <dgm:spPr/>
    </dgm:pt>
    <dgm:pt modelId="{B12183FC-FC1E-4652-A7BF-5EF78E085D99}" type="pres">
      <dgm:prSet presAssocID="{9CD39E2F-298F-4D66-9516-5C7D6E9C34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473F24-5064-4F09-93A1-364284175C71}" type="pres">
      <dgm:prSet presAssocID="{E64E30DA-5624-4142-9339-19F41111D33B}" presName="spacer" presStyleCnt="0"/>
      <dgm:spPr/>
    </dgm:pt>
    <dgm:pt modelId="{6BA6826D-BD93-4660-B168-BBF678665129}" type="pres">
      <dgm:prSet presAssocID="{9047B29E-4BA4-478D-AED9-BB56773E5B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5CFE00-56CF-4A2E-B256-E94F5CBEAB67}" srcId="{C344C3CC-1EDC-475E-B6FD-AD937317575C}" destId="{9047B29E-4BA4-478D-AED9-BB56773E5B29}" srcOrd="2" destOrd="0" parTransId="{C22EBA4F-6919-4ABC-9BA6-BE56FF362FA6}" sibTransId="{2F33049E-244A-40D4-BB97-1429DC3138D7}"/>
    <dgm:cxn modelId="{D1983B1C-5802-4B88-939E-308431244333}" type="presOf" srcId="{9047B29E-4BA4-478D-AED9-BB56773E5B29}" destId="{6BA6826D-BD93-4660-B168-BBF678665129}" srcOrd="0" destOrd="0" presId="urn:microsoft.com/office/officeart/2005/8/layout/vList2"/>
    <dgm:cxn modelId="{CC99014E-AC8D-4A77-B076-9FA768EEF697}" srcId="{C344C3CC-1EDC-475E-B6FD-AD937317575C}" destId="{68E86B7E-2A54-4FFC-A65C-0AB99C50E5D6}" srcOrd="0" destOrd="0" parTransId="{AA36EF4F-4E0B-4DB5-B3D1-138CB052C382}" sibTransId="{E48E3C6F-A97C-4CE9-88EB-D68A450E4BB4}"/>
    <dgm:cxn modelId="{BEF9CF79-8DA9-43A5-AA7A-75CF0B25C0D9}" type="presOf" srcId="{9CD39E2F-298F-4D66-9516-5C7D6E9C341B}" destId="{B12183FC-FC1E-4652-A7BF-5EF78E085D99}" srcOrd="0" destOrd="0" presId="urn:microsoft.com/office/officeart/2005/8/layout/vList2"/>
    <dgm:cxn modelId="{53861483-ED38-45B9-9A38-019311214724}" type="presOf" srcId="{C344C3CC-1EDC-475E-B6FD-AD937317575C}" destId="{5549047E-7B44-4E69-8FAE-FCA01E104A51}" srcOrd="0" destOrd="0" presId="urn:microsoft.com/office/officeart/2005/8/layout/vList2"/>
    <dgm:cxn modelId="{27E619B4-A973-4BFC-9D09-55E106FCF422}" srcId="{C344C3CC-1EDC-475E-B6FD-AD937317575C}" destId="{9CD39E2F-298F-4D66-9516-5C7D6E9C341B}" srcOrd="1" destOrd="0" parTransId="{2970D355-D489-4A87-99CA-8E49482AEEF7}" sibTransId="{E64E30DA-5624-4142-9339-19F41111D33B}"/>
    <dgm:cxn modelId="{9BC91ADE-CE01-4D44-9FA9-D20E899578F1}" type="presOf" srcId="{68E86B7E-2A54-4FFC-A65C-0AB99C50E5D6}" destId="{A4FF9BB6-7D4C-45B0-9755-BFA688F8392E}" srcOrd="0" destOrd="0" presId="urn:microsoft.com/office/officeart/2005/8/layout/vList2"/>
    <dgm:cxn modelId="{BBA5F6FA-7454-4DCE-B219-9BF532EA1171}" type="presParOf" srcId="{5549047E-7B44-4E69-8FAE-FCA01E104A51}" destId="{A4FF9BB6-7D4C-45B0-9755-BFA688F8392E}" srcOrd="0" destOrd="0" presId="urn:microsoft.com/office/officeart/2005/8/layout/vList2"/>
    <dgm:cxn modelId="{5DA42479-2AC0-43A2-940F-3A720235B720}" type="presParOf" srcId="{5549047E-7B44-4E69-8FAE-FCA01E104A51}" destId="{13CCAF0C-E87F-4E18-807C-C602E02BD0A0}" srcOrd="1" destOrd="0" presId="urn:microsoft.com/office/officeart/2005/8/layout/vList2"/>
    <dgm:cxn modelId="{BE102B48-CF36-4325-B8FE-EE834C85528D}" type="presParOf" srcId="{5549047E-7B44-4E69-8FAE-FCA01E104A51}" destId="{B12183FC-FC1E-4652-A7BF-5EF78E085D99}" srcOrd="2" destOrd="0" presId="urn:microsoft.com/office/officeart/2005/8/layout/vList2"/>
    <dgm:cxn modelId="{4F42F046-8ED4-4B09-80E8-11384609770C}" type="presParOf" srcId="{5549047E-7B44-4E69-8FAE-FCA01E104A51}" destId="{7E473F24-5064-4F09-93A1-364284175C71}" srcOrd="3" destOrd="0" presId="urn:microsoft.com/office/officeart/2005/8/layout/vList2"/>
    <dgm:cxn modelId="{1B50ED96-F4F4-4A70-8678-E9C81C460FAB}" type="presParOf" srcId="{5549047E-7B44-4E69-8FAE-FCA01E104A51}" destId="{6BA6826D-BD93-4660-B168-BBF6786651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F9BB6-7D4C-45B0-9755-BFA688F8392E}">
      <dsp:nvSpPr>
        <dsp:cNvPr id="0" name=""/>
        <dsp:cNvSpPr/>
      </dsp:nvSpPr>
      <dsp:spPr>
        <a:xfrm>
          <a:off x="0" y="375032"/>
          <a:ext cx="6900512" cy="1558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Частка маломобільних груп населення у населеному пункті - становить 30%</a:t>
          </a:r>
          <a:endParaRPr lang="en-US" sz="1900" kern="1200"/>
        </a:p>
      </dsp:txBody>
      <dsp:txXfrm>
        <a:off x="76098" y="451130"/>
        <a:ext cx="6748316" cy="1406682"/>
      </dsp:txXfrm>
    </dsp:sp>
    <dsp:sp modelId="{B12183FC-FC1E-4652-A7BF-5EF78E085D99}">
      <dsp:nvSpPr>
        <dsp:cNvPr id="0" name=""/>
        <dsp:cNvSpPr/>
      </dsp:nvSpPr>
      <dsp:spPr>
        <a:xfrm>
          <a:off x="0" y="1988631"/>
          <a:ext cx="6900512" cy="15588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Оцінка ступеня безбар’єрності об’єктів у населеному пункті - становить 30%</a:t>
          </a:r>
          <a:endParaRPr lang="en-US" sz="1900" kern="1200"/>
        </a:p>
      </dsp:txBody>
      <dsp:txXfrm>
        <a:off x="76098" y="2064729"/>
        <a:ext cx="6748316" cy="1406682"/>
      </dsp:txXfrm>
    </dsp:sp>
    <dsp:sp modelId="{6BA6826D-BD93-4660-B168-BBF678665129}">
      <dsp:nvSpPr>
        <dsp:cNvPr id="0" name=""/>
        <dsp:cNvSpPr/>
      </dsp:nvSpPr>
      <dsp:spPr>
        <a:xfrm>
          <a:off x="0" y="3602229"/>
          <a:ext cx="6900512" cy="15588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Точки тяжіння  мають органи місцевого самоврядування, які надають слідуючи послуги: реєстрація/зняття з реєстрації мешканців, паспортні послуги, реєстрація нерухомості, земельні питання, питання місцевого значення, послуги соціального характеру,  </a:t>
          </a:r>
          <a:endParaRPr lang="en-US" sz="1900" kern="1200"/>
        </a:p>
      </dsp:txBody>
      <dsp:txXfrm>
        <a:off x="76098" y="3678327"/>
        <a:ext cx="6748316" cy="1406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36CD-844C-42B1-80AE-1E810A403989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32E-C2B7-4DCC-8C09-BA10A0C687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6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3C0-8547-4368-9445-1DC11463097F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C25A-4C95-4AC5-B6DE-4E238B2B54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Місце для зображення 6">
            <a:extLst>
              <a:ext uri="{FF2B5EF4-FFF2-40B4-BE49-F238E27FC236}">
                <a16:creationId xmlns:a16="http://schemas.microsoft.com/office/drawing/2014/main" id="{3A6A6CCC-6F91-480D-AA73-FA95F3D4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06" y="643467"/>
            <a:ext cx="10316787" cy="5571065"/>
          </a:xfrm>
          <a:prstGeom prst="rect">
            <a:avLst/>
          </a:prstGeom>
          <a:ln>
            <a:noFill/>
          </a:ln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F3F79C4B-3CCC-4E76-BDF4-F6F576F79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051" y="3654548"/>
            <a:ext cx="8221050" cy="181748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algn="ctr"/>
            <a:br>
              <a:rPr lang="uk-UA" sz="5000" dirty="0">
                <a:latin typeface="Myriad Pro" panose="020B0503030403020204" pitchFamily="34" charset="0"/>
              </a:rPr>
            </a:br>
            <a:endParaRPr lang="uk-UA" sz="5000" dirty="0">
              <a:latin typeface="Myriad Pro" panose="020B0503030403020204" pitchFamily="34" charset="0"/>
            </a:endParaRPr>
          </a:p>
        </p:txBody>
      </p:sp>
      <p:sp>
        <p:nvSpPr>
          <p:cNvPr id="35" name="Подзаголовок 3">
            <a:extLst>
              <a:ext uri="{FF2B5EF4-FFF2-40B4-BE49-F238E27FC236}">
                <a16:creationId xmlns:a16="http://schemas.microsoft.com/office/drawing/2014/main" id="{C5D75FCE-2043-44F0-8A7D-9869E472C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672" y="3977672"/>
            <a:ext cx="7627808" cy="1171236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rtl="0"/>
            <a:r>
              <a:rPr lang="uk-UA" sz="2800" dirty="0" err="1">
                <a:latin typeface="Arial" pitchFamily="34" charset="0"/>
                <a:cs typeface="Arial" pitchFamily="34" charset="0"/>
              </a:rPr>
              <a:t>Карпівська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ТГ</a:t>
            </a:r>
          </a:p>
          <a:p>
            <a:pPr algn="ctr" rtl="0"/>
            <a:r>
              <a:rPr lang="uk-UA" sz="2800" dirty="0">
                <a:latin typeface="Arial" pitchFamily="34" charset="0"/>
                <a:cs typeface="Arial" pitchFamily="34" charset="0"/>
              </a:rPr>
              <a:t>Дніпропетровської області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601418A-D328-4DED-AD90-38386E37FDCA}"/>
              </a:ext>
            </a:extLst>
          </p:cNvPr>
          <p:cNvSpPr/>
          <p:nvPr/>
        </p:nvSpPr>
        <p:spPr>
          <a:xfrm>
            <a:off x="3766457" y="1480837"/>
            <a:ext cx="4652525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   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Безбар’єрні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маршрути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4372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7FB673-6F50-4EB5-A10F-EBCF9C51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6" y="1147589"/>
            <a:ext cx="1095690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Ділянка 3…6 Пішохідний перехід через автомобільний шлях виконати згідно правил ОДР (Організація дорожнього руху</a:t>
            </a:r>
            <a:r>
              <a:rPr lang="uk-UA" sz="2000" dirty="0"/>
              <a:t>) </a:t>
            </a:r>
            <a:endParaRPr lang="en-US" sz="20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D93D967-089E-44E9-9EEA-72F83EFBEE9A}"/>
              </a:ext>
            </a:extLst>
          </p:cNvPr>
          <p:cNvSpPr/>
          <p:nvPr/>
        </p:nvSpPr>
        <p:spPr>
          <a:xfrm>
            <a:off x="6553894" y="1988771"/>
            <a:ext cx="4984630" cy="400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після</a:t>
            </a:r>
            <a:endParaRPr lang="en-US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21A897B-6DBB-45B5-89B4-47CA92F647D5}"/>
              </a:ext>
            </a:extLst>
          </p:cNvPr>
          <p:cNvSpPr/>
          <p:nvPr/>
        </p:nvSpPr>
        <p:spPr>
          <a:xfrm>
            <a:off x="653476" y="633805"/>
            <a:ext cx="3406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err="1">
                <a:ea typeface="Calibri" panose="020F0502020204030204" pitchFamily="34" charset="0"/>
              </a:rPr>
              <a:t>Дорожньо</a:t>
            </a:r>
            <a:r>
              <a:rPr lang="uk-UA" sz="2000" dirty="0">
                <a:ea typeface="Calibri" panose="020F0502020204030204" pitchFamily="34" charset="0"/>
              </a:rPr>
              <a:t>-вулична мережа</a:t>
            </a:r>
            <a:endParaRPr lang="en-US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BE6C26-3514-41A9-B2AF-FA9590DF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6" y="1986835"/>
            <a:ext cx="5348030" cy="4002666"/>
          </a:xfrm>
          <a:prstGeom prst="rect">
            <a:avLst/>
          </a:prstGeom>
        </p:spPr>
      </p:pic>
      <p:sp>
        <p:nvSpPr>
          <p:cNvPr id="7" name="Номер слайда 27">
            <a:extLst>
              <a:ext uri="{FF2B5EF4-FFF2-40B4-BE49-F238E27FC236}">
                <a16:creationId xmlns:a16="http://schemas.microsoft.com/office/drawing/2014/main" id="{0D9497A8-285F-462A-9D39-6EA0C5C8AC15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0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</p:spPr>
        <p:txBody>
          <a:bodyPr/>
          <a:lstStyle/>
          <a:p>
            <a:r>
              <a:rPr lang="uk-UA" sz="2800" b="1" dirty="0"/>
              <a:t>    Заходи з облаштування </a:t>
            </a:r>
            <a:r>
              <a:rPr lang="uk-UA" sz="2800" b="1" dirty="0" err="1"/>
              <a:t>безбар'єрного</a:t>
            </a:r>
            <a:r>
              <a:rPr lang="uk-UA" sz="2800" b="1" dirty="0"/>
              <a:t> пішохідного  </a:t>
            </a:r>
            <a:br>
              <a:rPr lang="uk-UA" sz="2800" b="1" dirty="0"/>
            </a:br>
            <a:r>
              <a:rPr lang="uk-UA" sz="2800" b="1" dirty="0"/>
              <a:t>                                           маршруту №1</a:t>
            </a:r>
            <a:endParaRPr lang="en-US" sz="2800" b="1" dirty="0"/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8927"/>
              </p:ext>
            </p:extLst>
          </p:nvPr>
        </p:nvGraphicFramePr>
        <p:xfrm>
          <a:off x="937353" y="1866627"/>
          <a:ext cx="10515600" cy="2947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929315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269302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01399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Заходи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Терміни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Потреба у фінансуванні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5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Визначити об</a:t>
                      </a:r>
                      <a:r>
                        <a:rPr lang="en-US" dirty="0"/>
                        <a:t>’</a:t>
                      </a:r>
                      <a:r>
                        <a:rPr lang="uk-UA" dirty="0" err="1"/>
                        <a:t>єм</a:t>
                      </a:r>
                      <a:r>
                        <a:rPr lang="uk-UA" dirty="0"/>
                        <a:t> необхідних коштів на ПКД. Ділянка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dirty="0"/>
                        <a:t>1 рік ПКД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          </a:t>
                      </a:r>
                    </a:p>
                    <a:p>
                      <a:r>
                        <a:rPr lang="uk-UA" dirty="0"/>
                        <a:t>              Не визначено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408132"/>
                  </a:ext>
                </a:extLst>
              </a:tr>
              <a:tr h="747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Визначити об</a:t>
                      </a:r>
                      <a:r>
                        <a:rPr lang="en-US" dirty="0"/>
                        <a:t>’</a:t>
                      </a:r>
                      <a:r>
                        <a:rPr lang="uk-UA" dirty="0" err="1"/>
                        <a:t>єм</a:t>
                      </a:r>
                      <a:r>
                        <a:rPr lang="uk-UA" dirty="0"/>
                        <a:t> необхідних коштів на ПКД. Ділянка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dirty="0"/>
                        <a:t>1 рік ПКД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dirty="0"/>
                        <a:t>Не визначено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Визначити об</a:t>
                      </a:r>
                      <a:r>
                        <a:rPr lang="en-US" dirty="0"/>
                        <a:t>’</a:t>
                      </a:r>
                      <a:r>
                        <a:rPr lang="uk-UA" dirty="0" err="1"/>
                        <a:t>єм</a:t>
                      </a:r>
                      <a:r>
                        <a:rPr lang="uk-UA" dirty="0"/>
                        <a:t> необхідних коштів на ПКД. Ділянка 3…6 ( перехрестя в с. </a:t>
                      </a:r>
                      <a:r>
                        <a:rPr lang="uk-UA" dirty="0" err="1"/>
                        <a:t>Карпівка</a:t>
                      </a:r>
                      <a:r>
                        <a:rPr lang="uk-UA" dirty="0"/>
                        <a:t>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                   2 роки ПКД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dirty="0"/>
                        <a:t>Не визначено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71075"/>
                  </a:ext>
                </a:extLst>
              </a:tr>
            </a:tbl>
          </a:graphicData>
        </a:graphic>
      </p:graphicFrame>
      <p:sp>
        <p:nvSpPr>
          <p:cNvPr id="4" name="Номер слайда 27">
            <a:extLst>
              <a:ext uri="{FF2B5EF4-FFF2-40B4-BE49-F238E27FC236}">
                <a16:creationId xmlns:a16="http://schemas.microsoft.com/office/drawing/2014/main" id="{06436527-773D-4C3D-B431-0FFE37E4FB55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564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5" descr="Смещенное изображение сплошной фигуры">
            <a:extLst>
              <a:ext uri="{FF2B5EF4-FFF2-40B4-BE49-F238E27FC236}">
                <a16:creationId xmlns:a16="http://schemas.microsoft.com/office/drawing/2014/main" id="{3B9E67C6-3190-4B8F-A018-30A7B862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8E43D5BA-A022-4B38-999C-A50BBE09AFD0}"/>
              </a:ext>
            </a:extLst>
          </p:cNvPr>
          <p:cNvGrpSpPr/>
          <p:nvPr/>
        </p:nvGrpSpPr>
        <p:grpSpPr>
          <a:xfrm>
            <a:off x="656687" y="1236373"/>
            <a:ext cx="1756021" cy="1540995"/>
            <a:chOff x="1779027" y="1160174"/>
            <a:chExt cx="1235557" cy="108426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D19CF9-4B64-4EB8-A943-C7C549072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140" r="54924" b="19036"/>
            <a:stretch/>
          </p:blipFill>
          <p:spPr>
            <a:xfrm>
              <a:off x="2115561" y="1311279"/>
              <a:ext cx="561120" cy="782051"/>
            </a:xfrm>
            <a:prstGeom prst="rect">
              <a:avLst/>
            </a:prstGeom>
          </p:spPr>
        </p:pic>
        <p:sp>
          <p:nvSpPr>
            <p:cNvPr id="6" name="Полилиния 5" descr="Пустой контрастный блок">
              <a:extLst>
                <a:ext uri="{FF2B5EF4-FFF2-40B4-BE49-F238E27FC236}">
                  <a16:creationId xmlns:a16="http://schemas.microsoft.com/office/drawing/2014/main" id="{D49BC8C5-562D-4B33-9F1D-0FD61CB28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9027" y="1160174"/>
              <a:ext cx="1235557" cy="108426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7" name="Объект 3">
            <a:extLst>
              <a:ext uri="{FF2B5EF4-FFF2-40B4-BE49-F238E27FC236}">
                <a16:creationId xmlns:a16="http://schemas.microsoft.com/office/drawing/2014/main" id="{D32C7B73-28ED-4AE0-8BBE-D3C776C40A5F}"/>
              </a:ext>
            </a:extLst>
          </p:cNvPr>
          <p:cNvSpPr txBox="1">
            <a:spLocks/>
          </p:cNvSpPr>
          <p:nvPr/>
        </p:nvSpPr>
        <p:spPr>
          <a:xfrm>
            <a:off x="3143341" y="2789267"/>
            <a:ext cx="1996544" cy="1067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Населених пунктів в громаді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grpSp>
        <p:nvGrpSpPr>
          <p:cNvPr id="8" name="Группа 24">
            <a:extLst>
              <a:ext uri="{FF2B5EF4-FFF2-40B4-BE49-F238E27FC236}">
                <a16:creationId xmlns:a16="http://schemas.microsoft.com/office/drawing/2014/main" id="{D539B0B8-12AF-443A-988B-9F24166EA47F}"/>
              </a:ext>
            </a:extLst>
          </p:cNvPr>
          <p:cNvGrpSpPr/>
          <p:nvPr/>
        </p:nvGrpSpPr>
        <p:grpSpPr>
          <a:xfrm>
            <a:off x="3267254" y="1233062"/>
            <a:ext cx="1756021" cy="1540995"/>
            <a:chOff x="1779027" y="1160174"/>
            <a:chExt cx="1235557" cy="108426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A52F470-D643-4469-8C53-153512CB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5561" y="1409275"/>
              <a:ext cx="561120" cy="586058"/>
            </a:xfrm>
            <a:prstGeom prst="rect">
              <a:avLst/>
            </a:prstGeom>
          </p:spPr>
        </p:pic>
        <p:sp>
          <p:nvSpPr>
            <p:cNvPr id="10" name="Полилиния 5" descr="Пустой контрастный блок">
              <a:extLst>
                <a:ext uri="{FF2B5EF4-FFF2-40B4-BE49-F238E27FC236}">
                  <a16:creationId xmlns:a16="http://schemas.microsoft.com/office/drawing/2014/main" id="{8BCD4337-5E34-49EB-96D8-D05C9F5F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9027" y="1160174"/>
              <a:ext cx="1235557" cy="108426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1" name="Объект 3">
            <a:extLst>
              <a:ext uri="{FF2B5EF4-FFF2-40B4-BE49-F238E27FC236}">
                <a16:creationId xmlns:a16="http://schemas.microsoft.com/office/drawing/2014/main" id="{BACBED99-D8CA-4E4E-9AE2-36A459AF4D9A}"/>
              </a:ext>
            </a:extLst>
          </p:cNvPr>
          <p:cNvSpPr txBox="1">
            <a:spLocks/>
          </p:cNvSpPr>
          <p:nvPr/>
        </p:nvSpPr>
        <p:spPr>
          <a:xfrm>
            <a:off x="337353" y="5741747"/>
            <a:ext cx="2392742" cy="6523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</a:t>
            </a:r>
          </a:p>
          <a:p>
            <a:pPr marL="0" indent="0" algn="ctr">
              <a:buNone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млн. грн</a:t>
            </a:r>
            <a:r>
              <a:rPr lang="uk-UA" b="1" dirty="0">
                <a:solidFill>
                  <a:schemeClr val="tx1"/>
                </a:solidFill>
                <a:latin typeface="Myriad Pro" panose="020B050303040302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2" name="Группа 32">
            <a:extLst>
              <a:ext uri="{FF2B5EF4-FFF2-40B4-BE49-F238E27FC236}">
                <a16:creationId xmlns:a16="http://schemas.microsoft.com/office/drawing/2014/main" id="{93906AF3-380F-4E3D-892A-A808D1A5D95B}"/>
              </a:ext>
            </a:extLst>
          </p:cNvPr>
          <p:cNvGrpSpPr/>
          <p:nvPr/>
        </p:nvGrpSpPr>
        <p:grpSpPr>
          <a:xfrm>
            <a:off x="655713" y="4083940"/>
            <a:ext cx="1756021" cy="1540995"/>
            <a:chOff x="1779027" y="1160174"/>
            <a:chExt cx="1235557" cy="108426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B595A47-84C3-4D24-8CDD-AAAD576A2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5561" y="1427219"/>
              <a:ext cx="561120" cy="550171"/>
            </a:xfrm>
            <a:prstGeom prst="rect">
              <a:avLst/>
            </a:prstGeom>
          </p:spPr>
        </p:pic>
        <p:sp>
          <p:nvSpPr>
            <p:cNvPr id="14" name="Полилиния 5" descr="Пустой контрастный блок">
              <a:extLst>
                <a:ext uri="{FF2B5EF4-FFF2-40B4-BE49-F238E27FC236}">
                  <a16:creationId xmlns:a16="http://schemas.microsoft.com/office/drawing/2014/main" id="{FD535610-CF24-41E1-B72E-3FC361088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9027" y="1160174"/>
              <a:ext cx="1235557" cy="108426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5" name="Объект 3">
            <a:extLst>
              <a:ext uri="{FF2B5EF4-FFF2-40B4-BE49-F238E27FC236}">
                <a16:creationId xmlns:a16="http://schemas.microsoft.com/office/drawing/2014/main" id="{C81382F0-3A90-4F11-8E70-390ED782F959}"/>
              </a:ext>
            </a:extLst>
          </p:cNvPr>
          <p:cNvSpPr txBox="1">
            <a:spLocks/>
          </p:cNvSpPr>
          <p:nvPr/>
        </p:nvSpPr>
        <p:spPr>
          <a:xfrm>
            <a:off x="2942972" y="5741747"/>
            <a:ext cx="2392742" cy="664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</a:t>
            </a:r>
          </a:p>
          <a:p>
            <a:pPr marL="0" indent="0" algn="ctr">
              <a:buNone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37 272,3 Га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36">
            <a:extLst>
              <a:ext uri="{FF2B5EF4-FFF2-40B4-BE49-F238E27FC236}">
                <a16:creationId xmlns:a16="http://schemas.microsoft.com/office/drawing/2014/main" id="{E791FB87-2D47-4859-8CB9-1E355DD08244}"/>
              </a:ext>
            </a:extLst>
          </p:cNvPr>
          <p:cNvGrpSpPr/>
          <p:nvPr/>
        </p:nvGrpSpPr>
        <p:grpSpPr>
          <a:xfrm>
            <a:off x="3267254" y="4083942"/>
            <a:ext cx="1756021" cy="1540995"/>
            <a:chOff x="1779027" y="1160174"/>
            <a:chExt cx="1235557" cy="108426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1D99703-8D63-4CA2-9317-F655CD81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5561" y="1421744"/>
              <a:ext cx="561120" cy="561120"/>
            </a:xfrm>
            <a:prstGeom prst="rect">
              <a:avLst/>
            </a:prstGeom>
          </p:spPr>
        </p:pic>
        <p:sp>
          <p:nvSpPr>
            <p:cNvPr id="18" name="Полилиния 5" descr="Пустой контрастный блок">
              <a:extLst>
                <a:ext uri="{FF2B5EF4-FFF2-40B4-BE49-F238E27FC236}">
                  <a16:creationId xmlns:a16="http://schemas.microsoft.com/office/drawing/2014/main" id="{E525F641-85E5-4AAE-A3C8-48D9AC69C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9027" y="1160174"/>
              <a:ext cx="1235557" cy="108426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9" name="Объект 3">
            <a:extLst>
              <a:ext uri="{FF2B5EF4-FFF2-40B4-BE49-F238E27FC236}">
                <a16:creationId xmlns:a16="http://schemas.microsoft.com/office/drawing/2014/main" id="{4705C326-B43F-49A5-ADFA-160F3E46CCAE}"/>
              </a:ext>
            </a:extLst>
          </p:cNvPr>
          <p:cNvSpPr txBox="1">
            <a:spLocks/>
          </p:cNvSpPr>
          <p:nvPr/>
        </p:nvSpPr>
        <p:spPr>
          <a:xfrm>
            <a:off x="337353" y="2890995"/>
            <a:ext cx="2392742" cy="683151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Населення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5900</a:t>
            </a:r>
          </a:p>
        </p:txBody>
      </p:sp>
      <p:sp>
        <p:nvSpPr>
          <p:cNvPr id="20" name="Номер слайда 27">
            <a:extLst>
              <a:ext uri="{FF2B5EF4-FFF2-40B4-BE49-F238E27FC236}">
                <a16:creationId xmlns:a16="http://schemas.microsoft.com/office/drawing/2014/main" id="{347794F0-3427-43CA-92C9-FB20138BA82F}"/>
              </a:ext>
            </a:extLst>
          </p:cNvPr>
          <p:cNvSpPr txBox="1">
            <a:spLocks/>
          </p:cNvSpPr>
          <p:nvPr/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1" name="Рисунок 20" descr="Зображення, що містить карта, текст, атлант, схема&#10;&#10;Автоматично згенерований опис">
            <a:extLst>
              <a:ext uri="{FF2B5EF4-FFF2-40B4-BE49-F238E27FC236}">
                <a16:creationId xmlns:a16="http://schemas.microsoft.com/office/drawing/2014/main" id="{33473B51-EAE8-4203-83C5-9E494B68C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313" y="1144752"/>
            <a:ext cx="5715000" cy="5036820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A60F49F6-91A2-42D3-A498-93B34A5C06A3}"/>
              </a:ext>
            </a:extLst>
          </p:cNvPr>
          <p:cNvSpPr txBox="1">
            <a:spLocks/>
          </p:cNvSpPr>
          <p:nvPr/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  Про нас                                             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Карпівська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ТГ</a:t>
            </a:r>
          </a:p>
        </p:txBody>
      </p:sp>
    </p:spTree>
    <p:extLst>
      <p:ext uri="{BB962C8B-B14F-4D97-AF65-F5344CB8AC3E}">
        <p14:creationId xmlns:p14="http://schemas.microsoft.com/office/powerpoint/2010/main" val="199866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uk-UA" sz="3800" b="1"/>
              <a:t>Актуальність (аналіз потреби)</a:t>
            </a:r>
            <a:endParaRPr lang="en-US" sz="3800" b="1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DC81C4AD-807A-7B6E-5D30-04D32BC22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3173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Номер слайда 27">
            <a:extLst>
              <a:ext uri="{FF2B5EF4-FFF2-40B4-BE49-F238E27FC236}">
                <a16:creationId xmlns:a16="http://schemas.microsoft.com/office/drawing/2014/main" id="{02621F1B-8981-46EB-9B02-0587A014D185}"/>
              </a:ext>
            </a:extLst>
          </p:cNvPr>
          <p:cNvSpPr txBox="1">
            <a:spLocks/>
          </p:cNvSpPr>
          <p:nvPr/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08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33" y="2720830"/>
            <a:ext cx="5055210" cy="1114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Створення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безбар’єрного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маршруту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76455" y="342907"/>
            <a:ext cx="2878409" cy="17922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r>
              <a:rPr lang="uk-UA" sz="1200" dirty="0"/>
              <a:t>Б</a:t>
            </a:r>
            <a:r>
              <a:rPr lang="en-US" sz="1200" dirty="0" err="1"/>
              <a:t>езбар’єрний</a:t>
            </a:r>
            <a:r>
              <a:rPr lang="en-US" sz="1200" dirty="0"/>
              <a:t> </a:t>
            </a:r>
            <a:r>
              <a:rPr lang="en-US" sz="1200" dirty="0" err="1"/>
              <a:t>маршрут</a:t>
            </a:r>
            <a:r>
              <a:rPr lang="uk-UA" sz="1200" dirty="0"/>
              <a:t> з точкою тяжіння (будівля </a:t>
            </a:r>
            <a:r>
              <a:rPr lang="uk-UA" sz="1200" dirty="0" err="1"/>
              <a:t>Карпівської</a:t>
            </a:r>
            <a:r>
              <a:rPr lang="uk-UA" sz="1200" dirty="0"/>
              <a:t> </a:t>
            </a:r>
            <a:r>
              <a:rPr lang="uk-UA" sz="1200" dirty="0" err="1"/>
              <a:t>с.р</a:t>
            </a:r>
            <a:r>
              <a:rPr lang="uk-UA" sz="1200" dirty="0"/>
              <a:t>.) </a:t>
            </a:r>
            <a:r>
              <a:rPr lang="en-US" sz="1200" dirty="0" err="1"/>
              <a:t>складається</a:t>
            </a:r>
            <a:r>
              <a:rPr lang="en-US" sz="1200" dirty="0"/>
              <a:t> з </a:t>
            </a:r>
            <a:r>
              <a:rPr lang="en-US" sz="1200" dirty="0" err="1"/>
              <a:t>пішохідних</a:t>
            </a:r>
            <a:r>
              <a:rPr lang="en-US" sz="1200" dirty="0"/>
              <a:t> </a:t>
            </a:r>
            <a:r>
              <a:rPr lang="en-US" sz="1200" dirty="0" err="1"/>
              <a:t>доріжок</a:t>
            </a:r>
            <a:r>
              <a:rPr lang="en-US" sz="1200" dirty="0"/>
              <a:t>, </a:t>
            </a:r>
            <a:r>
              <a:rPr lang="en-US" sz="1200" dirty="0" err="1"/>
              <a:t>перехресть</a:t>
            </a:r>
            <a:r>
              <a:rPr lang="en-US" sz="1200" dirty="0"/>
              <a:t> з </a:t>
            </a:r>
            <a:r>
              <a:rPr lang="en-US" sz="1200" dirty="0" err="1"/>
              <a:t>перетином</a:t>
            </a:r>
            <a:r>
              <a:rPr lang="en-US" sz="1200" dirty="0"/>
              <a:t> </a:t>
            </a:r>
            <a:r>
              <a:rPr lang="en-US" sz="1200" dirty="0" err="1"/>
              <a:t>автомобільних</a:t>
            </a:r>
            <a:r>
              <a:rPr lang="en-US" sz="1200" dirty="0"/>
              <a:t> </a:t>
            </a:r>
            <a:r>
              <a:rPr lang="en-US" sz="1200" dirty="0" err="1"/>
              <a:t>шляхів</a:t>
            </a:r>
            <a:r>
              <a:rPr lang="en-US" sz="1200" dirty="0"/>
              <a:t> </a:t>
            </a:r>
            <a:r>
              <a:rPr lang="en-US" sz="1200" dirty="0" err="1"/>
              <a:t>місцевого</a:t>
            </a:r>
            <a:r>
              <a:rPr lang="en-US" sz="1200" dirty="0"/>
              <a:t> </a:t>
            </a:r>
            <a:r>
              <a:rPr lang="en-US" sz="1200" dirty="0" err="1"/>
              <a:t>значення</a:t>
            </a:r>
            <a:r>
              <a:rPr lang="en-US" sz="1200" dirty="0"/>
              <a:t>. В </a:t>
            </a:r>
            <a:r>
              <a:rPr lang="en-US" sz="1200" dirty="0" err="1"/>
              <a:t>місцях</a:t>
            </a:r>
            <a:r>
              <a:rPr lang="en-US" sz="1200" dirty="0"/>
              <a:t> </a:t>
            </a:r>
            <a:r>
              <a:rPr lang="en-US" sz="1200" dirty="0" err="1"/>
              <a:t>перетину</a:t>
            </a:r>
            <a:r>
              <a:rPr lang="en-US" sz="1200" dirty="0"/>
              <a:t> з </a:t>
            </a:r>
            <a:r>
              <a:rPr lang="en-US" sz="1200" dirty="0" err="1"/>
              <a:t>автомобільними</a:t>
            </a:r>
            <a:r>
              <a:rPr lang="en-US" sz="1200" dirty="0"/>
              <a:t> </a:t>
            </a:r>
            <a:r>
              <a:rPr lang="en-US" sz="1200" dirty="0" err="1"/>
              <a:t>дорогами</a:t>
            </a:r>
            <a:r>
              <a:rPr lang="en-US" sz="1200" dirty="0"/>
              <a:t> </a:t>
            </a:r>
            <a:r>
              <a:rPr lang="en-US" sz="1200" dirty="0" err="1"/>
              <a:t>необхідні</a:t>
            </a:r>
            <a:r>
              <a:rPr lang="en-US" sz="1200" dirty="0"/>
              <a:t> </a:t>
            </a:r>
            <a:r>
              <a:rPr lang="en-US" sz="1200" dirty="0" err="1"/>
              <a:t>організовані</a:t>
            </a:r>
            <a:r>
              <a:rPr lang="en-US" sz="1200" dirty="0"/>
              <a:t> </a:t>
            </a:r>
            <a:r>
              <a:rPr lang="en-US" sz="1200" dirty="0" err="1"/>
              <a:t>пішохідні</a:t>
            </a:r>
            <a:r>
              <a:rPr lang="en-US" sz="1200" dirty="0"/>
              <a:t> </a:t>
            </a:r>
            <a:r>
              <a:rPr lang="en-US" sz="1200" dirty="0" err="1"/>
              <a:t>переходи</a:t>
            </a:r>
            <a:r>
              <a:rPr lang="en-US" sz="1200" dirty="0"/>
              <a:t>, </a:t>
            </a:r>
            <a:r>
              <a:rPr lang="en-US" sz="1200" dirty="0" err="1"/>
              <a:t>які</a:t>
            </a:r>
            <a:r>
              <a:rPr lang="en-US" sz="1200" dirty="0"/>
              <a:t> </a:t>
            </a:r>
            <a:r>
              <a:rPr lang="en-US" sz="1200" dirty="0" err="1"/>
              <a:t>повинні</a:t>
            </a:r>
            <a:r>
              <a:rPr lang="en-US" sz="1200" dirty="0"/>
              <a:t> </a:t>
            </a:r>
            <a:r>
              <a:rPr lang="en-US" sz="1200" dirty="0" err="1"/>
              <a:t>бути</a:t>
            </a:r>
            <a:r>
              <a:rPr lang="en-US" sz="1200" dirty="0"/>
              <a:t> </a:t>
            </a:r>
            <a:r>
              <a:rPr lang="en-US" sz="1200" dirty="0" err="1"/>
              <a:t>виконані</a:t>
            </a:r>
            <a:r>
              <a:rPr lang="en-US" sz="1200" dirty="0"/>
              <a:t> </a:t>
            </a:r>
            <a:r>
              <a:rPr lang="en-US" sz="1200" dirty="0" err="1"/>
              <a:t>згідно</a:t>
            </a:r>
            <a:r>
              <a:rPr lang="en-US" sz="1200" dirty="0"/>
              <a:t> </a:t>
            </a:r>
            <a:r>
              <a:rPr lang="en-US" sz="1200" dirty="0" err="1"/>
              <a:t>проектній</a:t>
            </a:r>
            <a:r>
              <a:rPr lang="en-US" sz="1200" dirty="0"/>
              <a:t> </a:t>
            </a:r>
            <a:r>
              <a:rPr lang="en-US" sz="1200" dirty="0" err="1"/>
              <a:t>документації</a:t>
            </a:r>
            <a:r>
              <a:rPr lang="en-US" sz="1200" dirty="0"/>
              <a:t> ОДР, </a:t>
            </a:r>
            <a:r>
              <a:rPr lang="en-US" sz="1200" dirty="0" err="1"/>
              <a:t>та</a:t>
            </a:r>
            <a:r>
              <a:rPr lang="en-US" sz="1200" dirty="0"/>
              <a:t> </a:t>
            </a:r>
            <a:r>
              <a:rPr lang="en-US" sz="1200" dirty="0" err="1"/>
              <a:t>погоджені</a:t>
            </a:r>
            <a:r>
              <a:rPr lang="en-US" sz="1200" dirty="0"/>
              <a:t> з </a:t>
            </a:r>
            <a:r>
              <a:rPr lang="en-US" sz="1200" dirty="0" err="1"/>
              <a:t>уповноваженим</a:t>
            </a:r>
            <a:r>
              <a:rPr lang="en-US" sz="1200" dirty="0"/>
              <a:t> </a:t>
            </a:r>
            <a:r>
              <a:rPr lang="en-US" sz="1200" dirty="0" err="1"/>
              <a:t>підрозділом</a:t>
            </a:r>
            <a:r>
              <a:rPr lang="en-US" sz="1200" dirty="0"/>
              <a:t> </a:t>
            </a:r>
            <a:r>
              <a:rPr lang="en-US" sz="1200" dirty="0" err="1"/>
              <a:t>Національної</a:t>
            </a:r>
            <a:r>
              <a:rPr lang="en-US" sz="1200" dirty="0"/>
              <a:t> </a:t>
            </a:r>
            <a:r>
              <a:rPr lang="en-US" sz="1200" dirty="0" err="1"/>
              <a:t>поліції</a:t>
            </a:r>
            <a:r>
              <a:rPr lang="en-US" sz="1200" dirty="0"/>
              <a:t> </a:t>
            </a:r>
            <a:r>
              <a:rPr lang="en-US" sz="1200" dirty="0" err="1"/>
              <a:t>України</a:t>
            </a:r>
            <a:r>
              <a:rPr lang="en-US" sz="1200" dirty="0"/>
              <a:t>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Номер слайда 27">
            <a:extLst>
              <a:ext uri="{FF2B5EF4-FFF2-40B4-BE49-F238E27FC236}">
                <a16:creationId xmlns:a16="http://schemas.microsoft.com/office/drawing/2014/main" id="{D36F3364-E4BC-4F69-B099-288D2C8AB046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69F57-58A0-4694-8B85-5C51C2D30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4"/>
          <a:stretch/>
        </p:blipFill>
        <p:spPr>
          <a:xfrm>
            <a:off x="7715302" y="249513"/>
            <a:ext cx="4321254" cy="2090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E5B101-C012-4A5E-A0C3-764E6AABC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4438" b="39306"/>
          <a:stretch/>
        </p:blipFill>
        <p:spPr>
          <a:xfrm>
            <a:off x="196298" y="242099"/>
            <a:ext cx="4254925" cy="2457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283C82-94C4-4C57-B0BC-B8EFD45B38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9"/>
          <a:stretch/>
        </p:blipFill>
        <p:spPr>
          <a:xfrm>
            <a:off x="231376" y="3835605"/>
            <a:ext cx="5152973" cy="27802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0D6EB8-59E0-49F0-8997-1143AE731A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"/>
          <a:stretch/>
        </p:blipFill>
        <p:spPr>
          <a:xfrm>
            <a:off x="5848759" y="2699196"/>
            <a:ext cx="5684177" cy="39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0" y="279401"/>
            <a:ext cx="4433262" cy="368299"/>
          </a:xfrm>
        </p:spPr>
        <p:txBody>
          <a:bodyPr>
            <a:noAutofit/>
          </a:bodyPr>
          <a:lstStyle/>
          <a:p>
            <a:r>
              <a:rPr lang="uk-UA" sz="2000" b="1" dirty="0"/>
              <a:t>Схема безбар’єрного маршруту</a:t>
            </a:r>
            <a:endParaRPr lang="en-US" sz="2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05F17F-9191-4DC3-AD07-D3EE70EC9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4" y="761383"/>
            <a:ext cx="11418882" cy="5430140"/>
          </a:xfrm>
          <a:prstGeom prst="rect">
            <a:avLst/>
          </a:prstGeom>
        </p:spPr>
      </p:pic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96138E32-854D-4778-BB0E-08F86AE01912}"/>
              </a:ext>
            </a:extLst>
          </p:cNvPr>
          <p:cNvSpPr/>
          <p:nvPr/>
        </p:nvSpPr>
        <p:spPr>
          <a:xfrm rot="10516514">
            <a:off x="8459106" y="3335411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1CC73E2E-B1E4-4393-95C2-CA45BC7BFCED}"/>
              </a:ext>
            </a:extLst>
          </p:cNvPr>
          <p:cNvSpPr/>
          <p:nvPr/>
        </p:nvSpPr>
        <p:spPr>
          <a:xfrm rot="10516514">
            <a:off x="7659060" y="3401277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id="{B5153888-E63F-434A-BEEA-6FC8ABE1C977}"/>
              </a:ext>
            </a:extLst>
          </p:cNvPr>
          <p:cNvSpPr/>
          <p:nvPr/>
        </p:nvSpPr>
        <p:spPr>
          <a:xfrm rot="10516514">
            <a:off x="6803076" y="3491562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id="{0F65E28D-FF5D-4591-82EB-EE77EF28BFC7}"/>
              </a:ext>
            </a:extLst>
          </p:cNvPr>
          <p:cNvSpPr/>
          <p:nvPr/>
        </p:nvSpPr>
        <p:spPr>
          <a:xfrm rot="10516514">
            <a:off x="6067068" y="3571980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: вправо 14">
            <a:extLst>
              <a:ext uri="{FF2B5EF4-FFF2-40B4-BE49-F238E27FC236}">
                <a16:creationId xmlns:a16="http://schemas.microsoft.com/office/drawing/2014/main" id="{EC400F83-F685-4FAD-AC8C-3EC0E6418902}"/>
              </a:ext>
            </a:extLst>
          </p:cNvPr>
          <p:cNvSpPr/>
          <p:nvPr/>
        </p:nvSpPr>
        <p:spPr>
          <a:xfrm rot="21178084">
            <a:off x="4730320" y="2972643"/>
            <a:ext cx="32163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16" name="Стрілка: вправо 15">
            <a:extLst>
              <a:ext uri="{FF2B5EF4-FFF2-40B4-BE49-F238E27FC236}">
                <a16:creationId xmlns:a16="http://schemas.microsoft.com/office/drawing/2014/main" id="{8C85857B-EDAE-4DEE-9209-2078F43C5121}"/>
              </a:ext>
            </a:extLst>
          </p:cNvPr>
          <p:cNvSpPr/>
          <p:nvPr/>
        </p:nvSpPr>
        <p:spPr>
          <a:xfrm rot="21255113">
            <a:off x="2741482" y="3165641"/>
            <a:ext cx="54292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8F9D1F6C-5796-4C57-B062-3D7C66321343}"/>
              </a:ext>
            </a:extLst>
          </p:cNvPr>
          <p:cNvSpPr/>
          <p:nvPr/>
        </p:nvSpPr>
        <p:spPr>
          <a:xfrm rot="21178084">
            <a:off x="5753012" y="2828533"/>
            <a:ext cx="31146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18" name="Стрілка: вправо 17">
            <a:extLst>
              <a:ext uri="{FF2B5EF4-FFF2-40B4-BE49-F238E27FC236}">
                <a16:creationId xmlns:a16="http://schemas.microsoft.com/office/drawing/2014/main" id="{690DAA0B-D9D1-410F-A9EE-314EF773DC96}"/>
              </a:ext>
            </a:extLst>
          </p:cNvPr>
          <p:cNvSpPr/>
          <p:nvPr/>
        </p:nvSpPr>
        <p:spPr>
          <a:xfrm rot="5192373">
            <a:off x="5942592" y="3042109"/>
            <a:ext cx="31146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19" name="Стрілка: вправо 18">
            <a:extLst>
              <a:ext uri="{FF2B5EF4-FFF2-40B4-BE49-F238E27FC236}">
                <a16:creationId xmlns:a16="http://schemas.microsoft.com/office/drawing/2014/main" id="{6D34ADD7-7E53-4925-AE3A-511CBB416E40}"/>
              </a:ext>
            </a:extLst>
          </p:cNvPr>
          <p:cNvSpPr/>
          <p:nvPr/>
        </p:nvSpPr>
        <p:spPr>
          <a:xfrm rot="5192373">
            <a:off x="6043637" y="3362486"/>
            <a:ext cx="160021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20" name="Стрілка: вправо 19">
            <a:extLst>
              <a:ext uri="{FF2B5EF4-FFF2-40B4-BE49-F238E27FC236}">
                <a16:creationId xmlns:a16="http://schemas.microsoft.com/office/drawing/2014/main" id="{661CDBA4-B9B6-4594-8541-F63A4CC00DA3}"/>
              </a:ext>
            </a:extLst>
          </p:cNvPr>
          <p:cNvSpPr/>
          <p:nvPr/>
        </p:nvSpPr>
        <p:spPr>
          <a:xfrm rot="21178084">
            <a:off x="4093826" y="3015019"/>
            <a:ext cx="32163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21" name="Стрілка: вправо 20">
            <a:extLst>
              <a:ext uri="{FF2B5EF4-FFF2-40B4-BE49-F238E27FC236}">
                <a16:creationId xmlns:a16="http://schemas.microsoft.com/office/drawing/2014/main" id="{3A0AF51C-425D-4F24-802C-E7A97FA1E6B2}"/>
              </a:ext>
            </a:extLst>
          </p:cNvPr>
          <p:cNvSpPr/>
          <p:nvPr/>
        </p:nvSpPr>
        <p:spPr>
          <a:xfrm rot="21255113">
            <a:off x="1888521" y="3248873"/>
            <a:ext cx="54292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22" name="Стрілка: вправо 21">
            <a:extLst>
              <a:ext uri="{FF2B5EF4-FFF2-40B4-BE49-F238E27FC236}">
                <a16:creationId xmlns:a16="http://schemas.microsoft.com/office/drawing/2014/main" id="{3ABF877E-F8D0-42BE-A4F8-9E0B16DEADFC}"/>
              </a:ext>
            </a:extLst>
          </p:cNvPr>
          <p:cNvSpPr/>
          <p:nvPr/>
        </p:nvSpPr>
        <p:spPr>
          <a:xfrm rot="21285290">
            <a:off x="5416229" y="3642217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ілка: вправо 22">
            <a:extLst>
              <a:ext uri="{FF2B5EF4-FFF2-40B4-BE49-F238E27FC236}">
                <a16:creationId xmlns:a16="http://schemas.microsoft.com/office/drawing/2014/main" id="{E7EA0C3B-5279-42D9-A8E7-88E00707E28E}"/>
              </a:ext>
            </a:extLst>
          </p:cNvPr>
          <p:cNvSpPr/>
          <p:nvPr/>
        </p:nvSpPr>
        <p:spPr>
          <a:xfrm rot="10516514">
            <a:off x="9380832" y="3241745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ілка: вправо 23">
            <a:extLst>
              <a:ext uri="{FF2B5EF4-FFF2-40B4-BE49-F238E27FC236}">
                <a16:creationId xmlns:a16="http://schemas.microsoft.com/office/drawing/2014/main" id="{20E6042C-C5B6-4DFA-8E6B-1A40705A2EB2}"/>
              </a:ext>
            </a:extLst>
          </p:cNvPr>
          <p:cNvSpPr/>
          <p:nvPr/>
        </p:nvSpPr>
        <p:spPr>
          <a:xfrm rot="10516514">
            <a:off x="10242479" y="3151461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ілка: вправо 24">
            <a:extLst>
              <a:ext uri="{FF2B5EF4-FFF2-40B4-BE49-F238E27FC236}">
                <a16:creationId xmlns:a16="http://schemas.microsoft.com/office/drawing/2014/main" id="{600DC032-F950-4F67-AF23-73EA94FD9150}"/>
              </a:ext>
            </a:extLst>
          </p:cNvPr>
          <p:cNvSpPr/>
          <p:nvPr/>
        </p:nvSpPr>
        <p:spPr>
          <a:xfrm rot="10516514">
            <a:off x="10893109" y="3102536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ілка: вправо 25">
            <a:extLst>
              <a:ext uri="{FF2B5EF4-FFF2-40B4-BE49-F238E27FC236}">
                <a16:creationId xmlns:a16="http://schemas.microsoft.com/office/drawing/2014/main" id="{E203B6A5-294B-4008-8308-81F69935F8CC}"/>
              </a:ext>
            </a:extLst>
          </p:cNvPr>
          <p:cNvSpPr/>
          <p:nvPr/>
        </p:nvSpPr>
        <p:spPr>
          <a:xfrm rot="10372982">
            <a:off x="10023387" y="3028958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ілка: вправо 27">
            <a:extLst>
              <a:ext uri="{FF2B5EF4-FFF2-40B4-BE49-F238E27FC236}">
                <a16:creationId xmlns:a16="http://schemas.microsoft.com/office/drawing/2014/main" id="{A490D444-F3F5-4D30-B154-05155346F07A}"/>
              </a:ext>
            </a:extLst>
          </p:cNvPr>
          <p:cNvSpPr/>
          <p:nvPr/>
        </p:nvSpPr>
        <p:spPr>
          <a:xfrm rot="10372982">
            <a:off x="9108629" y="3127956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ілка: вправо 28">
            <a:extLst>
              <a:ext uri="{FF2B5EF4-FFF2-40B4-BE49-F238E27FC236}">
                <a16:creationId xmlns:a16="http://schemas.microsoft.com/office/drawing/2014/main" id="{D3B4A7FD-A8EA-4E11-B026-BDDC829E0D30}"/>
              </a:ext>
            </a:extLst>
          </p:cNvPr>
          <p:cNvSpPr/>
          <p:nvPr/>
        </p:nvSpPr>
        <p:spPr>
          <a:xfrm rot="10503153">
            <a:off x="8216500" y="3203995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: вправо 29">
            <a:extLst>
              <a:ext uri="{FF2B5EF4-FFF2-40B4-BE49-F238E27FC236}">
                <a16:creationId xmlns:a16="http://schemas.microsoft.com/office/drawing/2014/main" id="{8DF04FC4-7AA7-4841-9C09-56CC31574852}"/>
              </a:ext>
            </a:extLst>
          </p:cNvPr>
          <p:cNvSpPr/>
          <p:nvPr/>
        </p:nvSpPr>
        <p:spPr>
          <a:xfrm rot="10503153">
            <a:off x="7347922" y="3295059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вправо 30">
            <a:extLst>
              <a:ext uri="{FF2B5EF4-FFF2-40B4-BE49-F238E27FC236}">
                <a16:creationId xmlns:a16="http://schemas.microsoft.com/office/drawing/2014/main" id="{5EA53364-DA18-45B3-8FEB-D5AC2DE0356A}"/>
              </a:ext>
            </a:extLst>
          </p:cNvPr>
          <p:cNvSpPr/>
          <p:nvPr/>
        </p:nvSpPr>
        <p:spPr>
          <a:xfrm rot="10503153">
            <a:off x="6519907" y="3370098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: вправо 31">
            <a:extLst>
              <a:ext uri="{FF2B5EF4-FFF2-40B4-BE49-F238E27FC236}">
                <a16:creationId xmlns:a16="http://schemas.microsoft.com/office/drawing/2014/main" id="{A4CDA087-2809-4CEA-87B1-2671364D82F9}"/>
              </a:ext>
            </a:extLst>
          </p:cNvPr>
          <p:cNvSpPr/>
          <p:nvPr/>
        </p:nvSpPr>
        <p:spPr>
          <a:xfrm rot="5192373">
            <a:off x="6211383" y="3471561"/>
            <a:ext cx="1600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ілка: вправо 32">
            <a:extLst>
              <a:ext uri="{FF2B5EF4-FFF2-40B4-BE49-F238E27FC236}">
                <a16:creationId xmlns:a16="http://schemas.microsoft.com/office/drawing/2014/main" id="{A524A04D-63E6-4435-829F-D1AA830F8E66}"/>
              </a:ext>
            </a:extLst>
          </p:cNvPr>
          <p:cNvSpPr/>
          <p:nvPr/>
        </p:nvSpPr>
        <p:spPr>
          <a:xfrm rot="21285290">
            <a:off x="4719814" y="3737378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ілка: вправо 33">
            <a:extLst>
              <a:ext uri="{FF2B5EF4-FFF2-40B4-BE49-F238E27FC236}">
                <a16:creationId xmlns:a16="http://schemas.microsoft.com/office/drawing/2014/main" id="{96E50248-8FDC-4173-9333-93E617999155}"/>
              </a:ext>
            </a:extLst>
          </p:cNvPr>
          <p:cNvSpPr/>
          <p:nvPr/>
        </p:nvSpPr>
        <p:spPr>
          <a:xfrm rot="21285290">
            <a:off x="3837622" y="3818754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ілка: вправо 34">
            <a:extLst>
              <a:ext uri="{FF2B5EF4-FFF2-40B4-BE49-F238E27FC236}">
                <a16:creationId xmlns:a16="http://schemas.microsoft.com/office/drawing/2014/main" id="{4625FA86-D782-4826-9B2F-F0823DA678D8}"/>
              </a:ext>
            </a:extLst>
          </p:cNvPr>
          <p:cNvSpPr/>
          <p:nvPr/>
        </p:nvSpPr>
        <p:spPr>
          <a:xfrm rot="21233285">
            <a:off x="5348633" y="3505226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ілка: вправо 35">
            <a:extLst>
              <a:ext uri="{FF2B5EF4-FFF2-40B4-BE49-F238E27FC236}">
                <a16:creationId xmlns:a16="http://schemas.microsoft.com/office/drawing/2014/main" id="{8FD46AE3-3EFA-4FC1-9AB2-FAACC0DACF39}"/>
              </a:ext>
            </a:extLst>
          </p:cNvPr>
          <p:cNvSpPr/>
          <p:nvPr/>
        </p:nvSpPr>
        <p:spPr>
          <a:xfrm rot="21233285">
            <a:off x="4500287" y="3604439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ілка: вправо 36">
            <a:extLst>
              <a:ext uri="{FF2B5EF4-FFF2-40B4-BE49-F238E27FC236}">
                <a16:creationId xmlns:a16="http://schemas.microsoft.com/office/drawing/2014/main" id="{A38BECB7-A16C-4681-A08B-EDF87B239A01}"/>
              </a:ext>
            </a:extLst>
          </p:cNvPr>
          <p:cNvSpPr/>
          <p:nvPr/>
        </p:nvSpPr>
        <p:spPr>
          <a:xfrm rot="21233285">
            <a:off x="3709556" y="3693849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ілка: вправо 37">
            <a:extLst>
              <a:ext uri="{FF2B5EF4-FFF2-40B4-BE49-F238E27FC236}">
                <a16:creationId xmlns:a16="http://schemas.microsoft.com/office/drawing/2014/main" id="{136B60AA-382F-4F59-9204-736A7D706868}"/>
              </a:ext>
            </a:extLst>
          </p:cNvPr>
          <p:cNvSpPr/>
          <p:nvPr/>
        </p:nvSpPr>
        <p:spPr>
          <a:xfrm rot="21233285">
            <a:off x="2916215" y="3780966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ілка: вправо 38">
            <a:extLst>
              <a:ext uri="{FF2B5EF4-FFF2-40B4-BE49-F238E27FC236}">
                <a16:creationId xmlns:a16="http://schemas.microsoft.com/office/drawing/2014/main" id="{88EDEB2C-D08E-40B6-9B24-D223901818DF}"/>
              </a:ext>
            </a:extLst>
          </p:cNvPr>
          <p:cNvSpPr/>
          <p:nvPr/>
        </p:nvSpPr>
        <p:spPr>
          <a:xfrm rot="21233285">
            <a:off x="3020847" y="3915198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ілка: вправо 39">
            <a:extLst>
              <a:ext uri="{FF2B5EF4-FFF2-40B4-BE49-F238E27FC236}">
                <a16:creationId xmlns:a16="http://schemas.microsoft.com/office/drawing/2014/main" id="{46234E3C-9BD5-4E98-A097-08E7BC027C44}"/>
              </a:ext>
            </a:extLst>
          </p:cNvPr>
          <p:cNvSpPr/>
          <p:nvPr/>
        </p:nvSpPr>
        <p:spPr>
          <a:xfrm rot="21233285">
            <a:off x="2134012" y="4000015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ілка: вправо 40">
            <a:extLst>
              <a:ext uri="{FF2B5EF4-FFF2-40B4-BE49-F238E27FC236}">
                <a16:creationId xmlns:a16="http://schemas.microsoft.com/office/drawing/2014/main" id="{17D6EA9A-73E7-435A-B9E3-C3D40DD26F42}"/>
              </a:ext>
            </a:extLst>
          </p:cNvPr>
          <p:cNvSpPr/>
          <p:nvPr/>
        </p:nvSpPr>
        <p:spPr>
          <a:xfrm rot="21233285">
            <a:off x="1247177" y="4103281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ілка: вправо 41">
            <a:extLst>
              <a:ext uri="{FF2B5EF4-FFF2-40B4-BE49-F238E27FC236}">
                <a16:creationId xmlns:a16="http://schemas.microsoft.com/office/drawing/2014/main" id="{913FD22C-C495-4ECB-B7FD-BD02A0CDE763}"/>
              </a:ext>
            </a:extLst>
          </p:cNvPr>
          <p:cNvSpPr/>
          <p:nvPr/>
        </p:nvSpPr>
        <p:spPr>
          <a:xfrm rot="21233285">
            <a:off x="2117979" y="3863564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2ADEB-6397-4350-B78A-3E2F194B708A}"/>
              </a:ext>
            </a:extLst>
          </p:cNvPr>
          <p:cNvSpPr txBox="1"/>
          <p:nvPr/>
        </p:nvSpPr>
        <p:spPr>
          <a:xfrm>
            <a:off x="5710869" y="3413176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Д 1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FBE94457-7AC1-4311-AB83-0BF694094CBD}"/>
              </a:ext>
            </a:extLst>
          </p:cNvPr>
          <p:cNvSpPr/>
          <p:nvPr/>
        </p:nvSpPr>
        <p:spPr>
          <a:xfrm>
            <a:off x="5984149" y="3657719"/>
            <a:ext cx="94038" cy="6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3F9D720C-DA53-4583-989D-78BC377C8FC8}"/>
              </a:ext>
            </a:extLst>
          </p:cNvPr>
          <p:cNvSpPr/>
          <p:nvPr/>
        </p:nvSpPr>
        <p:spPr>
          <a:xfrm>
            <a:off x="6012590" y="3731024"/>
            <a:ext cx="65597" cy="90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7B450E-522A-4DC5-B7C3-700356342F0F}"/>
              </a:ext>
            </a:extLst>
          </p:cNvPr>
          <p:cNvSpPr txBox="1"/>
          <p:nvPr/>
        </p:nvSpPr>
        <p:spPr>
          <a:xfrm>
            <a:off x="8668817" y="3638494"/>
            <a:ext cx="3225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highlight>
                  <a:srgbClr val="FFFF00"/>
                </a:highlight>
              </a:rPr>
              <a:t>                     Умовні позначки</a:t>
            </a:r>
          </a:p>
          <a:p>
            <a:r>
              <a:rPr lang="uk-UA" sz="1200" dirty="0">
                <a:highlight>
                  <a:srgbClr val="FFFF00"/>
                </a:highlight>
              </a:rPr>
              <a:t>О 1 – ЦНАП, Заклад соціального захисту</a:t>
            </a:r>
          </a:p>
          <a:p>
            <a:r>
              <a:rPr lang="uk-UA" sz="1200" dirty="0">
                <a:highlight>
                  <a:srgbClr val="FFFF00"/>
                </a:highlight>
              </a:rPr>
              <a:t>          населення</a:t>
            </a:r>
          </a:p>
          <a:p>
            <a:r>
              <a:rPr lang="uk-UA" sz="1200" dirty="0">
                <a:highlight>
                  <a:srgbClr val="FFFF00"/>
                </a:highlight>
              </a:rPr>
              <a:t>О 2 – Заклад культури «Сільський Будинок</a:t>
            </a:r>
          </a:p>
          <a:p>
            <a:r>
              <a:rPr lang="uk-UA" sz="1200" dirty="0">
                <a:highlight>
                  <a:srgbClr val="FFFF00"/>
                </a:highlight>
              </a:rPr>
              <a:t>          Культури</a:t>
            </a:r>
          </a:p>
          <a:p>
            <a:r>
              <a:rPr lang="uk-UA" sz="1200" dirty="0">
                <a:highlight>
                  <a:srgbClr val="FFFF00"/>
                </a:highlight>
              </a:rPr>
              <a:t>О 3 – Заклад освіти «</a:t>
            </a:r>
            <a:r>
              <a:rPr lang="uk-UA" sz="1200" dirty="0" err="1">
                <a:highlight>
                  <a:srgbClr val="FFFF00"/>
                </a:highlight>
              </a:rPr>
              <a:t>Карпівський</a:t>
            </a:r>
            <a:r>
              <a:rPr lang="uk-UA" sz="1200" dirty="0">
                <a:highlight>
                  <a:srgbClr val="FFFF00"/>
                </a:highlight>
              </a:rPr>
              <a:t> ліцей»</a:t>
            </a:r>
          </a:p>
          <a:p>
            <a:r>
              <a:rPr lang="uk-UA" sz="1200" dirty="0">
                <a:highlight>
                  <a:srgbClr val="FFFF00"/>
                </a:highlight>
              </a:rPr>
              <a:t>            Ділянки які потребують зміни</a:t>
            </a:r>
          </a:p>
          <a:p>
            <a:r>
              <a:rPr lang="uk-UA" sz="1200" dirty="0">
                <a:highlight>
                  <a:srgbClr val="FFFF00"/>
                </a:highlight>
              </a:rPr>
              <a:t>Д 1 – Вхідна група будівлі сільської ради</a:t>
            </a:r>
          </a:p>
          <a:p>
            <a:r>
              <a:rPr lang="uk-UA" sz="1200" dirty="0">
                <a:highlight>
                  <a:srgbClr val="FFFF00"/>
                </a:highlight>
              </a:rPr>
              <a:t>Д 2 -  Перехрестя біля об</a:t>
            </a:r>
            <a:r>
              <a:rPr lang="en-US" sz="1200" dirty="0">
                <a:highlight>
                  <a:srgbClr val="FFFF00"/>
                </a:highlight>
              </a:rPr>
              <a:t>’</a:t>
            </a:r>
            <a:r>
              <a:rPr lang="uk-UA" sz="1200" dirty="0" err="1">
                <a:highlight>
                  <a:srgbClr val="FFFF00"/>
                </a:highlight>
              </a:rPr>
              <a:t>єкту</a:t>
            </a:r>
            <a:r>
              <a:rPr lang="uk-UA" sz="1200" dirty="0">
                <a:highlight>
                  <a:srgbClr val="FFFF00"/>
                </a:highlight>
              </a:rPr>
              <a:t> О1</a:t>
            </a:r>
          </a:p>
          <a:p>
            <a:r>
              <a:rPr lang="uk-UA" sz="1200" dirty="0">
                <a:highlight>
                  <a:srgbClr val="FFFF00"/>
                </a:highlight>
              </a:rPr>
              <a:t>Д 3…6 -  Перехрестя пішохідних стежок з</a:t>
            </a:r>
          </a:p>
          <a:p>
            <a:r>
              <a:rPr lang="uk-UA" sz="1200" dirty="0">
                <a:highlight>
                  <a:srgbClr val="FFFF00"/>
                </a:highlight>
              </a:rPr>
              <a:t>          автомобільними дорогами</a:t>
            </a:r>
          </a:p>
          <a:p>
            <a:r>
              <a:rPr lang="uk-UA" sz="1200" dirty="0"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A940DE-24F7-49B7-94C0-52060686D11A}"/>
              </a:ext>
            </a:extLst>
          </p:cNvPr>
          <p:cNvSpPr txBox="1"/>
          <p:nvPr/>
        </p:nvSpPr>
        <p:spPr>
          <a:xfrm>
            <a:off x="5844009" y="3806248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О1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9ACC77-0640-4ACA-8600-F55908F307AB}"/>
              </a:ext>
            </a:extLst>
          </p:cNvPr>
          <p:cNvSpPr txBox="1"/>
          <p:nvPr/>
        </p:nvSpPr>
        <p:spPr>
          <a:xfrm>
            <a:off x="4281526" y="3773601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Д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A1973C-6B72-4AE0-A8B1-BE069F390912}"/>
              </a:ext>
            </a:extLst>
          </p:cNvPr>
          <p:cNvSpPr txBox="1"/>
          <p:nvPr/>
        </p:nvSpPr>
        <p:spPr>
          <a:xfrm>
            <a:off x="6776640" y="2194700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О2</a:t>
            </a:r>
          </a:p>
        </p:txBody>
      </p:sp>
      <p:sp>
        <p:nvSpPr>
          <p:cNvPr id="51" name="Прямокутник 50">
            <a:extLst>
              <a:ext uri="{FF2B5EF4-FFF2-40B4-BE49-F238E27FC236}">
                <a16:creationId xmlns:a16="http://schemas.microsoft.com/office/drawing/2014/main" id="{3A4FFE79-567E-49E3-A96D-A54565EAE2C7}"/>
              </a:ext>
            </a:extLst>
          </p:cNvPr>
          <p:cNvSpPr/>
          <p:nvPr/>
        </p:nvSpPr>
        <p:spPr>
          <a:xfrm>
            <a:off x="7164888" y="1681340"/>
            <a:ext cx="150785" cy="134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кутник 51">
            <a:extLst>
              <a:ext uri="{FF2B5EF4-FFF2-40B4-BE49-F238E27FC236}">
                <a16:creationId xmlns:a16="http://schemas.microsoft.com/office/drawing/2014/main" id="{20685F9E-64AF-4A2A-A2E1-739BF67BD2B2}"/>
              </a:ext>
            </a:extLst>
          </p:cNvPr>
          <p:cNvSpPr/>
          <p:nvPr/>
        </p:nvSpPr>
        <p:spPr>
          <a:xfrm rot="21247823">
            <a:off x="6443959" y="3535902"/>
            <a:ext cx="662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75CFC9-0646-419B-8BF7-F667F191432C}"/>
              </a:ext>
            </a:extLst>
          </p:cNvPr>
          <p:cNvSpPr txBox="1"/>
          <p:nvPr/>
        </p:nvSpPr>
        <p:spPr>
          <a:xfrm>
            <a:off x="6484917" y="3424136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Д 2</a:t>
            </a:r>
          </a:p>
        </p:txBody>
      </p: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A2BA7B70-6C48-43AF-AF87-CAD274ED5F19}"/>
              </a:ext>
            </a:extLst>
          </p:cNvPr>
          <p:cNvSpPr/>
          <p:nvPr/>
        </p:nvSpPr>
        <p:spPr>
          <a:xfrm>
            <a:off x="6178273" y="3707315"/>
            <a:ext cx="116895" cy="8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393956-7E11-4E36-8DA3-BF1315466FA9}"/>
              </a:ext>
            </a:extLst>
          </p:cNvPr>
          <p:cNvSpPr txBox="1"/>
          <p:nvPr/>
        </p:nvSpPr>
        <p:spPr>
          <a:xfrm>
            <a:off x="6022875" y="2421781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О3</a:t>
            </a:r>
          </a:p>
        </p:txBody>
      </p:sp>
      <p:sp>
        <p:nvSpPr>
          <p:cNvPr id="57" name="Стрілка: вправо 56">
            <a:extLst>
              <a:ext uri="{FF2B5EF4-FFF2-40B4-BE49-F238E27FC236}">
                <a16:creationId xmlns:a16="http://schemas.microsoft.com/office/drawing/2014/main" id="{3A67D46C-EB18-4E5D-B3AC-3D871F38789C}"/>
              </a:ext>
            </a:extLst>
          </p:cNvPr>
          <p:cNvSpPr/>
          <p:nvPr/>
        </p:nvSpPr>
        <p:spPr>
          <a:xfrm rot="21255113">
            <a:off x="1161939" y="3320165"/>
            <a:ext cx="54292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58" name="Стрілка: вправо 57">
            <a:extLst>
              <a:ext uri="{FF2B5EF4-FFF2-40B4-BE49-F238E27FC236}">
                <a16:creationId xmlns:a16="http://schemas.microsoft.com/office/drawing/2014/main" id="{143BC5A0-EA47-4E0F-8170-461580797AA0}"/>
              </a:ext>
            </a:extLst>
          </p:cNvPr>
          <p:cNvSpPr/>
          <p:nvPr/>
        </p:nvSpPr>
        <p:spPr>
          <a:xfrm rot="21233285">
            <a:off x="1158060" y="3968806"/>
            <a:ext cx="5429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трілка: вправо 58">
            <a:extLst>
              <a:ext uri="{FF2B5EF4-FFF2-40B4-BE49-F238E27FC236}">
                <a16:creationId xmlns:a16="http://schemas.microsoft.com/office/drawing/2014/main" id="{49A0A931-A41B-4511-AD46-B5C6C5C41EAF}"/>
              </a:ext>
            </a:extLst>
          </p:cNvPr>
          <p:cNvSpPr/>
          <p:nvPr/>
        </p:nvSpPr>
        <p:spPr>
          <a:xfrm rot="21255113">
            <a:off x="1339676" y="2117964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0" name="Стрілка: вправо 59">
            <a:extLst>
              <a:ext uri="{FF2B5EF4-FFF2-40B4-BE49-F238E27FC236}">
                <a16:creationId xmlns:a16="http://schemas.microsoft.com/office/drawing/2014/main" id="{016CBC16-1EA8-49A3-991D-CC386F23CE33}"/>
              </a:ext>
            </a:extLst>
          </p:cNvPr>
          <p:cNvSpPr/>
          <p:nvPr/>
        </p:nvSpPr>
        <p:spPr>
          <a:xfrm rot="21255113">
            <a:off x="2774600" y="1953964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1" name="Стрілка: вправо 60">
            <a:extLst>
              <a:ext uri="{FF2B5EF4-FFF2-40B4-BE49-F238E27FC236}">
                <a16:creationId xmlns:a16="http://schemas.microsoft.com/office/drawing/2014/main" id="{29B2C02D-BA7A-45DD-A822-19E29B8940BD}"/>
              </a:ext>
            </a:extLst>
          </p:cNvPr>
          <p:cNvSpPr/>
          <p:nvPr/>
        </p:nvSpPr>
        <p:spPr>
          <a:xfrm rot="5009843">
            <a:off x="3928454" y="2279296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2" name="Стрілка: вправо 61">
            <a:extLst>
              <a:ext uri="{FF2B5EF4-FFF2-40B4-BE49-F238E27FC236}">
                <a16:creationId xmlns:a16="http://schemas.microsoft.com/office/drawing/2014/main" id="{3BE6D3A2-FC3A-4E8A-B12D-370EFADB4374}"/>
              </a:ext>
            </a:extLst>
          </p:cNvPr>
          <p:cNvSpPr/>
          <p:nvPr/>
        </p:nvSpPr>
        <p:spPr>
          <a:xfrm rot="5009843">
            <a:off x="2448757" y="2548431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3" name="Стрілка: вправо 62">
            <a:extLst>
              <a:ext uri="{FF2B5EF4-FFF2-40B4-BE49-F238E27FC236}">
                <a16:creationId xmlns:a16="http://schemas.microsoft.com/office/drawing/2014/main" id="{DA06B3A0-A868-48D4-ADB5-2B1E5A7FADD9}"/>
              </a:ext>
            </a:extLst>
          </p:cNvPr>
          <p:cNvSpPr/>
          <p:nvPr/>
        </p:nvSpPr>
        <p:spPr>
          <a:xfrm rot="5009843">
            <a:off x="2543775" y="3505225"/>
            <a:ext cx="54292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4" name="Стрілка: вправо 63">
            <a:extLst>
              <a:ext uri="{FF2B5EF4-FFF2-40B4-BE49-F238E27FC236}">
                <a16:creationId xmlns:a16="http://schemas.microsoft.com/office/drawing/2014/main" id="{664DC987-0831-4587-9D0A-D2CEE9A444BC}"/>
              </a:ext>
            </a:extLst>
          </p:cNvPr>
          <p:cNvSpPr/>
          <p:nvPr/>
        </p:nvSpPr>
        <p:spPr>
          <a:xfrm rot="5139956">
            <a:off x="4031580" y="3332024"/>
            <a:ext cx="54292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5" name="Стрілка: вправо 64">
            <a:extLst>
              <a:ext uri="{FF2B5EF4-FFF2-40B4-BE49-F238E27FC236}">
                <a16:creationId xmlns:a16="http://schemas.microsoft.com/office/drawing/2014/main" id="{93C68321-367B-48B5-B649-EF28618A2F83}"/>
              </a:ext>
            </a:extLst>
          </p:cNvPr>
          <p:cNvSpPr/>
          <p:nvPr/>
        </p:nvSpPr>
        <p:spPr>
          <a:xfrm rot="10357933">
            <a:off x="4526603" y="1775744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6" name="Стрілка: вправо 65">
            <a:extLst>
              <a:ext uri="{FF2B5EF4-FFF2-40B4-BE49-F238E27FC236}">
                <a16:creationId xmlns:a16="http://schemas.microsoft.com/office/drawing/2014/main" id="{608499CA-A1F5-4C1C-AE56-A9E82748486E}"/>
              </a:ext>
            </a:extLst>
          </p:cNvPr>
          <p:cNvSpPr/>
          <p:nvPr/>
        </p:nvSpPr>
        <p:spPr>
          <a:xfrm rot="10384547">
            <a:off x="6047578" y="1602230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7" name="Стрілка: вправо 66">
            <a:extLst>
              <a:ext uri="{FF2B5EF4-FFF2-40B4-BE49-F238E27FC236}">
                <a16:creationId xmlns:a16="http://schemas.microsoft.com/office/drawing/2014/main" id="{CB6EA2A1-B29E-4379-A72B-B92870BAF967}"/>
              </a:ext>
            </a:extLst>
          </p:cNvPr>
          <p:cNvSpPr/>
          <p:nvPr/>
        </p:nvSpPr>
        <p:spPr>
          <a:xfrm rot="10410140">
            <a:off x="7727564" y="1395052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8" name="Стрілка: вправо 67">
            <a:extLst>
              <a:ext uri="{FF2B5EF4-FFF2-40B4-BE49-F238E27FC236}">
                <a16:creationId xmlns:a16="http://schemas.microsoft.com/office/drawing/2014/main" id="{E7B39285-DF97-482E-9472-CF37F8067F7F}"/>
              </a:ext>
            </a:extLst>
          </p:cNvPr>
          <p:cNvSpPr/>
          <p:nvPr/>
        </p:nvSpPr>
        <p:spPr>
          <a:xfrm rot="10410140">
            <a:off x="9511540" y="1217551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69" name="Стрілка: вправо 68">
            <a:extLst>
              <a:ext uri="{FF2B5EF4-FFF2-40B4-BE49-F238E27FC236}">
                <a16:creationId xmlns:a16="http://schemas.microsoft.com/office/drawing/2014/main" id="{76C2CD04-2E8B-48CD-8C85-519D26AB177F}"/>
              </a:ext>
            </a:extLst>
          </p:cNvPr>
          <p:cNvSpPr/>
          <p:nvPr/>
        </p:nvSpPr>
        <p:spPr>
          <a:xfrm rot="5153238">
            <a:off x="7259762" y="1978122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70" name="Стрілка: вправо 69">
            <a:extLst>
              <a:ext uri="{FF2B5EF4-FFF2-40B4-BE49-F238E27FC236}">
                <a16:creationId xmlns:a16="http://schemas.microsoft.com/office/drawing/2014/main" id="{EE5C6601-CD2A-4272-BCEC-0A6C689BDCBF}"/>
              </a:ext>
            </a:extLst>
          </p:cNvPr>
          <p:cNvSpPr/>
          <p:nvPr/>
        </p:nvSpPr>
        <p:spPr>
          <a:xfrm rot="5244134">
            <a:off x="8453810" y="1874535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71" name="Стрілка: вправо 70">
            <a:extLst>
              <a:ext uri="{FF2B5EF4-FFF2-40B4-BE49-F238E27FC236}">
                <a16:creationId xmlns:a16="http://schemas.microsoft.com/office/drawing/2014/main" id="{D923888D-1813-4A4F-9BA5-C9A8D6AD25CF}"/>
              </a:ext>
            </a:extLst>
          </p:cNvPr>
          <p:cNvSpPr/>
          <p:nvPr/>
        </p:nvSpPr>
        <p:spPr>
          <a:xfrm rot="5153238">
            <a:off x="10237509" y="1688652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72" name="Стрілка: вправо 71">
            <a:extLst>
              <a:ext uri="{FF2B5EF4-FFF2-40B4-BE49-F238E27FC236}">
                <a16:creationId xmlns:a16="http://schemas.microsoft.com/office/drawing/2014/main" id="{628A0947-1005-4006-9C16-73378900B350}"/>
              </a:ext>
            </a:extLst>
          </p:cNvPr>
          <p:cNvSpPr/>
          <p:nvPr/>
        </p:nvSpPr>
        <p:spPr>
          <a:xfrm rot="10410140">
            <a:off x="8974815" y="2463222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73" name="Стрілка: вправо 72">
            <a:extLst>
              <a:ext uri="{FF2B5EF4-FFF2-40B4-BE49-F238E27FC236}">
                <a16:creationId xmlns:a16="http://schemas.microsoft.com/office/drawing/2014/main" id="{D3834622-2C4D-4D31-849C-98EA62A4DCC8}"/>
              </a:ext>
            </a:extLst>
          </p:cNvPr>
          <p:cNvSpPr/>
          <p:nvPr/>
        </p:nvSpPr>
        <p:spPr>
          <a:xfrm rot="5244134">
            <a:off x="8508159" y="2832889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74" name="Стрілка: вправо 73">
            <a:extLst>
              <a:ext uri="{FF2B5EF4-FFF2-40B4-BE49-F238E27FC236}">
                <a16:creationId xmlns:a16="http://schemas.microsoft.com/office/drawing/2014/main" id="{1F933503-11D5-4932-A6E3-0E8A278D6D9E}"/>
              </a:ext>
            </a:extLst>
          </p:cNvPr>
          <p:cNvSpPr/>
          <p:nvPr/>
        </p:nvSpPr>
        <p:spPr>
          <a:xfrm rot="5244134">
            <a:off x="7326605" y="2896994"/>
            <a:ext cx="542925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75" name="Стрілка: вправо 74">
            <a:extLst>
              <a:ext uri="{FF2B5EF4-FFF2-40B4-BE49-F238E27FC236}">
                <a16:creationId xmlns:a16="http://schemas.microsoft.com/office/drawing/2014/main" id="{ECA3F039-0C6B-4275-B6AF-9DEF881888FA}"/>
              </a:ext>
            </a:extLst>
          </p:cNvPr>
          <p:cNvSpPr/>
          <p:nvPr/>
        </p:nvSpPr>
        <p:spPr>
          <a:xfrm rot="21360789">
            <a:off x="3709515" y="5103750"/>
            <a:ext cx="542925" cy="4571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77" name="Стрілка: вправо 76">
            <a:extLst>
              <a:ext uri="{FF2B5EF4-FFF2-40B4-BE49-F238E27FC236}">
                <a16:creationId xmlns:a16="http://schemas.microsoft.com/office/drawing/2014/main" id="{89A6BFC1-B0EE-48E9-A30D-9ACFA66B3F87}"/>
              </a:ext>
            </a:extLst>
          </p:cNvPr>
          <p:cNvSpPr/>
          <p:nvPr/>
        </p:nvSpPr>
        <p:spPr>
          <a:xfrm rot="21360789">
            <a:off x="2289825" y="5231788"/>
            <a:ext cx="542925" cy="4571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78" name="Стрілка: вправо 77">
            <a:extLst>
              <a:ext uri="{FF2B5EF4-FFF2-40B4-BE49-F238E27FC236}">
                <a16:creationId xmlns:a16="http://schemas.microsoft.com/office/drawing/2014/main" id="{A1921F6B-2F4F-4B3D-8FA8-0FE582364C25}"/>
              </a:ext>
            </a:extLst>
          </p:cNvPr>
          <p:cNvSpPr/>
          <p:nvPr/>
        </p:nvSpPr>
        <p:spPr>
          <a:xfrm rot="21360789">
            <a:off x="1758272" y="5291235"/>
            <a:ext cx="419763" cy="5430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79" name="Стрілка: вправо 78">
            <a:extLst>
              <a:ext uri="{FF2B5EF4-FFF2-40B4-BE49-F238E27FC236}">
                <a16:creationId xmlns:a16="http://schemas.microsoft.com/office/drawing/2014/main" id="{1B9B19EB-D95C-44FB-93A5-AD79FE762160}"/>
              </a:ext>
            </a:extLst>
          </p:cNvPr>
          <p:cNvSpPr/>
          <p:nvPr/>
        </p:nvSpPr>
        <p:spPr>
          <a:xfrm rot="21360789">
            <a:off x="740871" y="5400530"/>
            <a:ext cx="261308" cy="653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80" name="Стрілка: вправо 79">
            <a:extLst>
              <a:ext uri="{FF2B5EF4-FFF2-40B4-BE49-F238E27FC236}">
                <a16:creationId xmlns:a16="http://schemas.microsoft.com/office/drawing/2014/main" id="{6FDD779D-977D-4DC4-93CE-292AC4F5A1E1}"/>
              </a:ext>
            </a:extLst>
          </p:cNvPr>
          <p:cNvSpPr/>
          <p:nvPr/>
        </p:nvSpPr>
        <p:spPr>
          <a:xfrm rot="15863413">
            <a:off x="4127087" y="4443732"/>
            <a:ext cx="542925" cy="4571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81" name="Стрілка: вправо 80">
            <a:extLst>
              <a:ext uri="{FF2B5EF4-FFF2-40B4-BE49-F238E27FC236}">
                <a16:creationId xmlns:a16="http://schemas.microsoft.com/office/drawing/2014/main" id="{32D7CC0D-E688-4DCD-9FE5-02840EE05BFC}"/>
              </a:ext>
            </a:extLst>
          </p:cNvPr>
          <p:cNvSpPr/>
          <p:nvPr/>
        </p:nvSpPr>
        <p:spPr>
          <a:xfrm rot="15953868">
            <a:off x="2623334" y="4599786"/>
            <a:ext cx="542925" cy="4571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82" name="Стрілка: вправо 81">
            <a:extLst>
              <a:ext uri="{FF2B5EF4-FFF2-40B4-BE49-F238E27FC236}">
                <a16:creationId xmlns:a16="http://schemas.microsoft.com/office/drawing/2014/main" id="{F3511A69-7613-4EB3-AE7C-C9A30AB84873}"/>
              </a:ext>
            </a:extLst>
          </p:cNvPr>
          <p:cNvSpPr/>
          <p:nvPr/>
        </p:nvSpPr>
        <p:spPr>
          <a:xfrm rot="10410140">
            <a:off x="11058064" y="1097736"/>
            <a:ext cx="338299" cy="457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76" name="Номер слайда 27">
            <a:extLst>
              <a:ext uri="{FF2B5EF4-FFF2-40B4-BE49-F238E27FC236}">
                <a16:creationId xmlns:a16="http://schemas.microsoft.com/office/drawing/2014/main" id="{ACC317DC-1F46-4892-89BC-A5B546B5710B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78CCC8-163F-46E8-B0BA-5521BED39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1"/>
          <a:stretch/>
        </p:blipFill>
        <p:spPr>
          <a:xfrm>
            <a:off x="4557033" y="4110293"/>
            <a:ext cx="4133099" cy="206387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A928DC4-A0B6-44A7-A06A-65D6518836F0}"/>
              </a:ext>
            </a:extLst>
          </p:cNvPr>
          <p:cNvSpPr txBox="1"/>
          <p:nvPr/>
        </p:nvSpPr>
        <p:spPr>
          <a:xfrm>
            <a:off x="6700120" y="5903331"/>
            <a:ext cx="2120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highlight>
                  <a:srgbClr val="FFFF00"/>
                </a:highlight>
              </a:rPr>
              <a:t>Точка тяжіння будівля </a:t>
            </a:r>
            <a:r>
              <a:rPr lang="uk-UA" sz="1200" dirty="0" err="1">
                <a:highlight>
                  <a:srgbClr val="FFFF00"/>
                </a:highlight>
              </a:rPr>
              <a:t>с.р</a:t>
            </a:r>
            <a:r>
              <a:rPr lang="uk-UA" sz="12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643AE83-5DA7-4B34-B27C-E46ECEE85819}"/>
              </a:ext>
            </a:extLst>
          </p:cNvPr>
          <p:cNvSpPr txBox="1"/>
          <p:nvPr/>
        </p:nvSpPr>
        <p:spPr>
          <a:xfrm>
            <a:off x="2788340" y="3514425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Д 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9E67B6-66DD-4286-AC6B-E3557A70CC39}"/>
              </a:ext>
            </a:extLst>
          </p:cNvPr>
          <p:cNvSpPr txBox="1"/>
          <p:nvPr/>
        </p:nvSpPr>
        <p:spPr>
          <a:xfrm>
            <a:off x="7403943" y="3332019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Д 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D4B04F-B2F6-40EC-9ECD-3BAF3BBA075A}"/>
              </a:ext>
            </a:extLst>
          </p:cNvPr>
          <p:cNvSpPr txBox="1"/>
          <p:nvPr/>
        </p:nvSpPr>
        <p:spPr>
          <a:xfrm>
            <a:off x="8779847" y="2860769"/>
            <a:ext cx="388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highlight>
                  <a:srgbClr val="FFFF00"/>
                </a:highlight>
              </a:rPr>
              <a:t>Д 6</a:t>
            </a:r>
          </a:p>
        </p:txBody>
      </p:sp>
    </p:spTree>
    <p:extLst>
      <p:ext uri="{BB962C8B-B14F-4D97-AF65-F5344CB8AC3E}">
        <p14:creationId xmlns:p14="http://schemas.microsoft.com/office/powerpoint/2010/main" val="428024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091F6E1-9917-4336-8E8E-3C10B7E2E19B}"/>
              </a:ext>
            </a:extLst>
          </p:cNvPr>
          <p:cNvSpPr/>
          <p:nvPr/>
        </p:nvSpPr>
        <p:spPr>
          <a:xfrm>
            <a:off x="520995" y="197720"/>
            <a:ext cx="2828261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Карпівський</a:t>
            </a:r>
            <a:endParaRPr lang="uk-UA" sz="2800" dirty="0">
              <a:latin typeface="Arial" pitchFamily="34" charset="0"/>
              <a:cs typeface="Arial" pitchFamily="34" charset="0"/>
            </a:endParaRPr>
          </a:p>
          <a:p>
            <a:r>
              <a:rPr lang="uk-UA" sz="2800" dirty="0">
                <a:latin typeface="Arial" pitchFamily="34" charset="0"/>
                <a:cs typeface="Arial" pitchFamily="34" charset="0"/>
              </a:rPr>
              <a:t>      сільський </a:t>
            </a:r>
          </a:p>
          <a:p>
            <a:r>
              <a:rPr lang="uk-UA" sz="2800" dirty="0">
                <a:latin typeface="Arial" pitchFamily="34" charset="0"/>
                <a:cs typeface="Arial" pitchFamily="34" charset="0"/>
              </a:rPr>
              <a:t>       будинок </a:t>
            </a:r>
          </a:p>
          <a:p>
            <a:r>
              <a:rPr lang="uk-UA" sz="2800" dirty="0">
                <a:latin typeface="Arial" pitchFamily="34" charset="0"/>
                <a:cs typeface="Arial" pitchFamily="34" charset="0"/>
              </a:rPr>
              <a:t>   культури СБК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D773B-D22E-4C61-BA5C-97428E37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73" y="197720"/>
            <a:ext cx="8490472" cy="6351935"/>
          </a:xfrm>
          <a:prstGeom prst="rect">
            <a:avLst/>
          </a:prstGeom>
        </p:spPr>
      </p:pic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id="{4EC94B7A-2C06-420A-85D8-FAEAC524FC48}"/>
              </a:ext>
            </a:extLst>
          </p:cNvPr>
          <p:cNvSpPr txBox="1">
            <a:spLocks/>
          </p:cNvSpPr>
          <p:nvPr/>
        </p:nvSpPr>
        <p:spPr>
          <a:xfrm>
            <a:off x="520995" y="3306725"/>
            <a:ext cx="2807657" cy="3242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Адреса:</a:t>
            </a:r>
          </a:p>
          <a:p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53742 Дніпропетровська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область, Криворізький район, село </a:t>
            </a:r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Карпівка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                         вул. Молодіжна</a:t>
            </a:r>
          </a:p>
          <a:p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(097) 716-57-85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27">
            <a:extLst>
              <a:ext uri="{FF2B5EF4-FFF2-40B4-BE49-F238E27FC236}">
                <a16:creationId xmlns:a16="http://schemas.microsoft.com/office/drawing/2014/main" id="{3C3403B1-C23A-4BFE-AC2E-85DFFAF4E4E7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271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58149A3-AF05-46F1-A7C6-55FEFE4432E3}"/>
              </a:ext>
            </a:extLst>
          </p:cNvPr>
          <p:cNvSpPr/>
          <p:nvPr/>
        </p:nvSpPr>
        <p:spPr>
          <a:xfrm>
            <a:off x="520995" y="276445"/>
            <a:ext cx="282826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Карпівський</a:t>
            </a:r>
            <a:endParaRPr lang="uk-UA" sz="2800" dirty="0">
              <a:latin typeface="Arial" pitchFamily="34" charset="0"/>
              <a:cs typeface="Arial" pitchFamily="34" charset="0"/>
            </a:endParaRPr>
          </a:p>
          <a:p>
            <a:r>
              <a:rPr lang="uk-UA" sz="2800" dirty="0">
                <a:latin typeface="Arial" pitchFamily="34" charset="0"/>
                <a:cs typeface="Arial" pitchFamily="34" charset="0"/>
              </a:rPr>
              <a:t>         ліцей</a:t>
            </a:r>
            <a:endParaRPr lang="uk-UA" sz="2800" dirty="0"/>
          </a:p>
        </p:txBody>
      </p:sp>
      <p:sp>
        <p:nvSpPr>
          <p:cNvPr id="3" name="Подзаголовок 3">
            <a:extLst>
              <a:ext uri="{FF2B5EF4-FFF2-40B4-BE49-F238E27FC236}">
                <a16:creationId xmlns:a16="http://schemas.microsoft.com/office/drawing/2014/main" id="{981A8C48-0094-41A3-B80F-15945937F934}"/>
              </a:ext>
            </a:extLst>
          </p:cNvPr>
          <p:cNvSpPr txBox="1">
            <a:spLocks/>
          </p:cNvSpPr>
          <p:nvPr/>
        </p:nvSpPr>
        <p:spPr>
          <a:xfrm>
            <a:off x="520995" y="3306725"/>
            <a:ext cx="2807657" cy="3242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Адреса:</a:t>
            </a:r>
          </a:p>
          <a:p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53742 Дніпропетровська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область, Криворізький район, село </a:t>
            </a:r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Карпівка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                         вул. Молодіжна</a:t>
            </a:r>
          </a:p>
          <a:p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(097) 716-57-85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5DCE26-38C5-45F6-AF6E-8C6A5465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30" y="276445"/>
            <a:ext cx="8385241" cy="6273209"/>
          </a:xfrm>
          <a:prstGeom prst="rect">
            <a:avLst/>
          </a:prstGeom>
        </p:spPr>
      </p:pic>
      <p:sp>
        <p:nvSpPr>
          <p:cNvPr id="8" name="Номер слайда 27">
            <a:extLst>
              <a:ext uri="{FF2B5EF4-FFF2-40B4-BE49-F238E27FC236}">
                <a16:creationId xmlns:a16="http://schemas.microsoft.com/office/drawing/2014/main" id="{57897968-C3C9-4BC3-BB4D-FEAA88831727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898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9522"/>
            <a:ext cx="10515600" cy="860010"/>
          </a:xfrm>
        </p:spPr>
        <p:txBody>
          <a:bodyPr>
            <a:normAutofit/>
          </a:bodyPr>
          <a:lstStyle/>
          <a:p>
            <a:r>
              <a:rPr lang="uk-UA" sz="2600" b="1" dirty="0"/>
              <a:t>           </a:t>
            </a:r>
            <a:r>
              <a:rPr lang="uk-UA" sz="2400" b="1" dirty="0"/>
              <a:t>Деталізація схеми безбар’єрного маршруту. №1</a:t>
            </a:r>
            <a:endParaRPr lang="en-US" sz="24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6369170" y="2221528"/>
            <a:ext cx="4984630" cy="400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після</a:t>
            </a:r>
            <a:endParaRPr lang="en-US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8200" y="1170031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Ділянка 1. </a:t>
            </a:r>
            <a:r>
              <a:rPr lang="uk-UA" sz="1600" dirty="0">
                <a:ea typeface="Calibri" panose="020F0502020204030204" pitchFamily="34" charset="0"/>
              </a:rPr>
              <a:t>Вхідна група будівлі (проектна пропозиція, нахил пандуса виконати згідно «ДБН В.2.2-40:2018 </a:t>
            </a:r>
            <a:r>
              <a:rPr lang="uk-UA" sz="1600" dirty="0" err="1">
                <a:ea typeface="Calibri" panose="020F0502020204030204" pitchFamily="34" charset="0"/>
              </a:rPr>
              <a:t>Інклюзивність</a:t>
            </a:r>
            <a:r>
              <a:rPr lang="uk-UA" sz="1600" dirty="0">
                <a:ea typeface="Calibri" panose="020F0502020204030204" pitchFamily="34" charset="0"/>
              </a:rPr>
              <a:t>  будівель та споруд» 1:8. (Удосконалення пандуса 2025-2026 рік)</a:t>
            </a:r>
            <a:endParaRPr lang="en-US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BA41A5-D9D9-460E-AD45-3CAE9153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6" y="2221529"/>
            <a:ext cx="5348031" cy="4002667"/>
          </a:xfrm>
          <a:prstGeom prst="rect">
            <a:avLst/>
          </a:prstGeom>
        </p:spPr>
      </p:pic>
      <p:sp>
        <p:nvSpPr>
          <p:cNvPr id="9" name="Номер слайда 27">
            <a:extLst>
              <a:ext uri="{FF2B5EF4-FFF2-40B4-BE49-F238E27FC236}">
                <a16:creationId xmlns:a16="http://schemas.microsoft.com/office/drawing/2014/main" id="{39AF6899-CB42-4208-8333-7E0E7786EB12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442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99C177-E3D0-4564-BFC5-5A5AA8C5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6" y="1175291"/>
            <a:ext cx="107864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Ділянка 2. Пішохідний перехід через автомобільний шлях виконати згідно правил ОДР (Організація дорожнього руху) 2026-2027 р. з розробленням проектної документації.</a:t>
            </a:r>
            <a:endParaRPr lang="en-US" sz="16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0137DC9-E19E-4DDD-A3DA-3CB93D0B2A8A}"/>
              </a:ext>
            </a:extLst>
          </p:cNvPr>
          <p:cNvSpPr/>
          <p:nvPr/>
        </p:nvSpPr>
        <p:spPr>
          <a:xfrm>
            <a:off x="6553894" y="1988771"/>
            <a:ext cx="4984630" cy="400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після</a:t>
            </a:r>
            <a:endParaRPr lang="en-US" dirty="0"/>
          </a:p>
        </p:txBody>
      </p:sp>
      <p:sp>
        <p:nvSpPr>
          <p:cNvPr id="7" name="Номер слайда 27">
            <a:extLst>
              <a:ext uri="{FF2B5EF4-FFF2-40B4-BE49-F238E27FC236}">
                <a16:creationId xmlns:a16="http://schemas.microsoft.com/office/drawing/2014/main" id="{34BE351F-3B62-47A4-B0E7-695CAA26A451}"/>
              </a:ext>
            </a:extLst>
          </p:cNvPr>
          <p:cNvSpPr txBox="1">
            <a:spLocks/>
          </p:cNvSpPr>
          <p:nvPr/>
        </p:nvSpPr>
        <p:spPr>
          <a:xfrm>
            <a:off x="11610381" y="6323996"/>
            <a:ext cx="387747" cy="355638"/>
          </a:xfrm>
          <a:prstGeom prst="roundRect">
            <a:avLst>
              <a:gd name="adj" fmla="val 9526"/>
            </a:avLst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200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75DD12-3ECE-4823-A065-6FBC05297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7" y="1988770"/>
            <a:ext cx="5350264" cy="40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34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460</Words>
  <Application>Microsoft Office PowerPoint</Application>
  <PresentationFormat>Широкий екран</PresentationFormat>
  <Paragraphs>93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Тема Office</vt:lpstr>
      <vt:lpstr> </vt:lpstr>
      <vt:lpstr>Презентація PowerPoint</vt:lpstr>
      <vt:lpstr>Актуальність (аналіз потреби)</vt:lpstr>
      <vt:lpstr>Створення безбар’єрного маршруту</vt:lpstr>
      <vt:lpstr>Схема безбар’єрного маршруту</vt:lpstr>
      <vt:lpstr>Презентація PowerPoint</vt:lpstr>
      <vt:lpstr>Презентація PowerPoint</vt:lpstr>
      <vt:lpstr>           Деталізація схеми безбар’єрного маршруту. №1</vt:lpstr>
      <vt:lpstr>Ділянка 2. Пішохідний перехід через автомобільний шлях виконати згідно правил ОДР (Організація дорожнього руху) 2026-2027 р. з розробленням проектної документації.</vt:lpstr>
      <vt:lpstr>Ділянка 3…6 Пішохідний перехід через автомобільний шлях виконати згідно правил ОДР (Організація дорожнього руху) </vt:lpstr>
      <vt:lpstr>    Заходи з облаштування безбар'єрного пішохідного                                              маршруту №1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32</cp:revision>
  <cp:lastPrinted>2025-06-13T08:10:52Z</cp:lastPrinted>
  <dcterms:created xsi:type="dcterms:W3CDTF">2025-02-05T07:04:33Z</dcterms:created>
  <dcterms:modified xsi:type="dcterms:W3CDTF">2025-06-13T11:32:53Z</dcterms:modified>
</cp:coreProperties>
</file>